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56" autoAdjust="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7288" y="1164921"/>
            <a:ext cx="7838662" cy="1841326"/>
          </a:xfrm>
        </p:spPr>
        <p:txBody>
          <a:bodyPr/>
          <a:lstStyle/>
          <a:p>
            <a:pPr algn="ctr"/>
            <a:r>
              <a:rPr lang="fa-IR" sz="4800" dirty="0" smtClean="0">
                <a:cs typeface="B Traffic" panose="00000400000000000000" pitchFamily="2" charset="-78"/>
              </a:rPr>
              <a:t>دانشگاه فنی و حرفه ای استان کرمان</a:t>
            </a:r>
            <a:br>
              <a:rPr lang="fa-IR" sz="4800" dirty="0" smtClean="0">
                <a:cs typeface="B Traffic" panose="00000400000000000000" pitchFamily="2" charset="-78"/>
              </a:rPr>
            </a:br>
            <a:r>
              <a:rPr lang="fa-IR" sz="4800" dirty="0" smtClean="0">
                <a:cs typeface="B Traffic" panose="00000400000000000000" pitchFamily="2" charset="-78"/>
              </a:rPr>
              <a:t>آموزشکده دختران سیرجان - کوثر</a:t>
            </a:r>
            <a:endParaRPr lang="en-US" sz="4800" dirty="0">
              <a:cs typeface="B Traffic" panose="00000400000000000000" pitchFamily="2" charset="-78"/>
            </a:endParaRPr>
          </a:p>
        </p:txBody>
      </p:sp>
      <p:sp>
        <p:nvSpPr>
          <p:cNvPr id="3" name="Subtitle 2"/>
          <p:cNvSpPr>
            <a:spLocks noGrp="1"/>
          </p:cNvSpPr>
          <p:nvPr>
            <p:ph type="subTitle" idx="1"/>
          </p:nvPr>
        </p:nvSpPr>
        <p:spPr>
          <a:xfrm>
            <a:off x="1285198" y="3645072"/>
            <a:ext cx="8825658" cy="2273475"/>
          </a:xfrm>
        </p:spPr>
        <p:txBody>
          <a:bodyPr>
            <a:normAutofit lnSpcReduction="10000"/>
          </a:bodyPr>
          <a:lstStyle/>
          <a:p>
            <a:pPr algn="ctr"/>
            <a:r>
              <a:rPr lang="fa-IR" sz="4400" dirty="0" smtClean="0">
                <a:solidFill>
                  <a:srgbClr val="FAB222"/>
                </a:solidFill>
                <a:cs typeface="B Titr" panose="00000700000000000000" pitchFamily="2" charset="-78"/>
              </a:rPr>
              <a:t>درس هنر دستی (چاپ دستی ۳)</a:t>
            </a:r>
          </a:p>
          <a:p>
            <a:pPr algn="ctr"/>
            <a:endParaRPr lang="fa-IR" sz="4400" dirty="0" smtClean="0">
              <a:solidFill>
                <a:srgbClr val="FAB222"/>
              </a:solidFill>
              <a:cs typeface="B Titr" panose="00000700000000000000" pitchFamily="2" charset="-78"/>
            </a:endParaRPr>
          </a:p>
          <a:p>
            <a:pPr algn="ctr"/>
            <a:r>
              <a:rPr lang="fa-IR" sz="4400" dirty="0" smtClean="0">
                <a:solidFill>
                  <a:schemeClr val="bg1"/>
                </a:solidFill>
                <a:cs typeface="B Traffic" panose="00000400000000000000" pitchFamily="2" charset="-78"/>
              </a:rPr>
              <a:t>مدرس: فاطمه بلوردی</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99" y="558861"/>
            <a:ext cx="3017530" cy="2553725"/>
          </a:xfrm>
          <a:prstGeom prst="rect">
            <a:avLst/>
          </a:prstGeom>
        </p:spPr>
      </p:pic>
    </p:spTree>
    <p:extLst>
      <p:ext uri="{BB962C8B-B14F-4D97-AF65-F5344CB8AC3E}">
        <p14:creationId xmlns:p14="http://schemas.microsoft.com/office/powerpoint/2010/main" val="120833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553" y="466165"/>
            <a:ext cx="7334528" cy="932329"/>
          </a:xfrm>
        </p:spPr>
        <p:txBody>
          <a:bodyPr/>
          <a:lstStyle/>
          <a:p>
            <a:pPr algn="ctr"/>
            <a:r>
              <a:rPr lang="fa-IR" b="1" dirty="0">
                <a:solidFill>
                  <a:srgbClr val="FAB222"/>
                </a:solidFill>
                <a:cs typeface="B Titr" panose="00000700000000000000" pitchFamily="2" charset="-78"/>
              </a:rPr>
              <a:t>چاپ دستی</a:t>
            </a:r>
            <a:endParaRPr lang="en-US" sz="3600" dirty="0">
              <a:solidFill>
                <a:srgbClr val="FAB222"/>
              </a:solidFill>
              <a:cs typeface="B Titr" panose="00000700000000000000" pitchFamily="2" charset="-78"/>
            </a:endParaRPr>
          </a:p>
        </p:txBody>
      </p:sp>
      <p:sp>
        <p:nvSpPr>
          <p:cNvPr id="3" name="Content Placeholder 2"/>
          <p:cNvSpPr>
            <a:spLocks noGrp="1"/>
          </p:cNvSpPr>
          <p:nvPr>
            <p:ph idx="1"/>
          </p:nvPr>
        </p:nvSpPr>
        <p:spPr>
          <a:xfrm>
            <a:off x="753035" y="1653988"/>
            <a:ext cx="10636624" cy="5029200"/>
          </a:xfrm>
        </p:spPr>
        <p:txBody>
          <a:bodyPr>
            <a:normAutofit/>
          </a:bodyPr>
          <a:lstStyle/>
          <a:p>
            <a:pPr marL="0" indent="0" algn="just" rtl="1">
              <a:buNone/>
            </a:pPr>
            <a:r>
              <a:rPr lang="ar-SA" sz="2800" dirty="0">
                <a:cs typeface="B Traffic" panose="00000400000000000000" pitchFamily="2" charset="-78"/>
              </a:rPr>
              <a:t>چاپ دستی با عنوان انگلیسی </a:t>
            </a:r>
            <a:r>
              <a:rPr lang="en-US" sz="2800" dirty="0">
                <a:cs typeface="B Traffic" panose="00000400000000000000" pitchFamily="2" charset="-78"/>
              </a:rPr>
              <a:t> Printmaking</a:t>
            </a:r>
            <a:r>
              <a:rPr lang="ar-SA" sz="2800" dirty="0">
                <a:cs typeface="B Traffic" panose="00000400000000000000" pitchFamily="2" charset="-78"/>
              </a:rPr>
              <a:t>، شاخه‌ای از هنرهای تجسمی است که با نام‌های چاپ هنری و گراورسازی نیز شناخته می‌شود. </a:t>
            </a:r>
            <a:r>
              <a:rPr lang="fa-IR" sz="2800" dirty="0">
                <a:cs typeface="B Traffic" panose="00000400000000000000" pitchFamily="2" charset="-78"/>
              </a:rPr>
              <a:t>چاپ دستی مجموع کارها و فعالیت های شیمیایی و دستی هست که از طریق مراحل مختلف اندیشه هنرمند بر روی لوح هایی از جنس های مختلف </a:t>
            </a:r>
            <a:r>
              <a:rPr lang="ar-SA" sz="2800" dirty="0">
                <a:cs typeface="B Traffic" panose="00000400000000000000" pitchFamily="2" charset="-78"/>
              </a:rPr>
              <a:t>عموماً کاغذ یا گاهی پارچه، چرم، پلاستیک و سطوح دیگر </a:t>
            </a:r>
            <a:r>
              <a:rPr lang="fa-IR" sz="2800" dirty="0">
                <a:cs typeface="B Traffic" panose="00000400000000000000" pitchFamily="2" charset="-78"/>
              </a:rPr>
              <a:t>که واسطه چاپی نامیده میشود، چاپ میشوند. تصویر یا نوشتار به شکلی منظم و شبیه به هم بر روی لوح یا صفحه ای دیگر قابل تکرار است.</a:t>
            </a:r>
            <a:r>
              <a:rPr lang="fa-IR" sz="2800" b="1" dirty="0">
                <a:cs typeface="B Traffic" panose="00000400000000000000" pitchFamily="2" charset="-78"/>
              </a:rPr>
              <a:t> </a:t>
            </a:r>
            <a:r>
              <a:rPr lang="fa-IR" sz="2800" dirty="0">
                <a:cs typeface="B Traffic" panose="00000400000000000000" pitchFamily="2" charset="-78"/>
              </a:rPr>
              <a:t>با این لوح ها میتوان به نسخه های متعدد چاپ دستی منحصر به فرد دست یافت</a:t>
            </a:r>
            <a:r>
              <a:rPr lang="fa-IR" sz="2800" dirty="0" smtClean="0">
                <a:cs typeface="B Traffic" panose="00000400000000000000" pitchFamily="2" charset="-78"/>
              </a:rPr>
              <a:t>.</a:t>
            </a:r>
          </a:p>
          <a:p>
            <a:pPr marL="0" indent="0" algn="just" rtl="1">
              <a:buNone/>
            </a:pPr>
            <a:r>
              <a:rPr lang="fa-IR" sz="2800" dirty="0">
                <a:cs typeface="B Traffic" panose="00000400000000000000" pitchFamily="2" charset="-78"/>
              </a:rPr>
              <a:t>(چاپ دستی به تکثیر تعداد محدود آثاری گفته می شود که تمام مراحل کار آن مانند: آماده سازی واسطه ی چاپ، رنگ گذاری و عملیات چاپ و پس از آن توسط دست انجام می شود. اثر چاپی مانند یک اثر نقاشی می تواند خود محصول نهایی باشد.)</a:t>
            </a:r>
            <a:endParaRPr lang="en-US" sz="2800" dirty="0">
              <a:cs typeface="B Traffic" panose="00000400000000000000" pitchFamily="2" charset="-78"/>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3706" y="466165"/>
            <a:ext cx="609600" cy="609600"/>
          </a:xfrm>
          <a:prstGeom prst="rect">
            <a:avLst/>
          </a:prstGeom>
        </p:spPr>
      </p:pic>
    </p:spTree>
    <p:extLst>
      <p:ext uri="{BB962C8B-B14F-4D97-AF65-F5344CB8AC3E}">
        <p14:creationId xmlns:p14="http://schemas.microsoft.com/office/powerpoint/2010/main" val="4234673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010"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3377" y="1425389"/>
            <a:ext cx="10461812" cy="5056094"/>
          </a:xfrm>
        </p:spPr>
        <p:txBody>
          <a:bodyPr>
            <a:noAutofit/>
          </a:bodyPr>
          <a:lstStyle/>
          <a:p>
            <a:pPr algn="just" rtl="1"/>
            <a:r>
              <a:rPr lang="ar-SA" sz="2400" dirty="0">
                <a:cs typeface="B Traffic" panose="00000400000000000000" pitchFamily="2" charset="-78"/>
              </a:rPr>
              <a:t>چاپ آثار هنری می‌تواند به روش‌های مختلفی از جمله چاپ فلزی، چاپ سنگی، چاپ چوب، چاپ دیجیتال و فرایندهای هنری مبتنی بر انواع حکاکی صورت پذیرد. چاپ‌های هنری امکانات فنی صوری و بیانی بسیار متنوعی را در اختیار هنرمند می‌گذارند و علاوه بر این هنرمند به مدد چاپ و تکثیر اثر خود می‌تواند نمونه‌های ارزان‌تری را در دسترس مخاطبان قرار دهد. به همین سبب در قرن‌های اخیر اغلب هنرمندان برخی روش‌های حکاکی و چاپ را آزموده و در آن‌ها به استادی رسیده‌اند. چاپ از طریق انتقال مرکب از یک کلیشه یا صفحه مسطح آماده شده بر روی سطح کاغذ یا مواد دیگر پدید می‌آید</a:t>
            </a:r>
            <a:r>
              <a:rPr lang="en-US" sz="2400" dirty="0">
                <a:cs typeface="B Traffic" panose="00000400000000000000" pitchFamily="2" charset="-78"/>
              </a:rPr>
              <a:t>.</a:t>
            </a:r>
          </a:p>
          <a:p>
            <a:pPr algn="just" rtl="1"/>
            <a:r>
              <a:rPr lang="ar-SA" sz="2400" dirty="0">
                <a:cs typeface="B Traffic" panose="00000400000000000000" pitchFamily="2" charset="-78"/>
              </a:rPr>
              <a:t>انواع متداول کلیشه </a:t>
            </a:r>
            <a:r>
              <a:rPr lang="ar-SA" sz="2400" dirty="0" smtClean="0">
                <a:cs typeface="B Traffic" panose="00000400000000000000" pitchFamily="2" charset="-78"/>
              </a:rPr>
              <a:t>عبارت</a:t>
            </a:r>
            <a:r>
              <a:rPr lang="fa-IR" sz="2400" dirty="0" smtClean="0">
                <a:cs typeface="B Traffic" panose="00000400000000000000" pitchFamily="2" charset="-78"/>
              </a:rPr>
              <a:t>ن</a:t>
            </a:r>
            <a:r>
              <a:rPr lang="ar-SA" sz="2400" dirty="0" smtClean="0">
                <a:cs typeface="B Traffic" panose="00000400000000000000" pitchFamily="2" charset="-78"/>
              </a:rPr>
              <a:t>د </a:t>
            </a:r>
            <a:r>
              <a:rPr lang="ar-SA" sz="2400" dirty="0">
                <a:cs typeface="B Traffic" panose="00000400000000000000" pitchFamily="2" charset="-78"/>
              </a:rPr>
              <a:t>از: صفحه‌های فلزی که معمولا از جنس مس یا زینک یا صفحه‌های پولیمری که برای حکاکی یا خوردگی با اسید استفاده می‌شوند. از سنگ، آلومینیوم یا پلیمر برای چاپ سنگی. از قالب‌های چوبی برای چوب‌تراش و چوب‌کند. از </a:t>
            </a:r>
            <a:r>
              <a:rPr lang="ar-SA" sz="2400" dirty="0" smtClean="0">
                <a:cs typeface="B Traffic" panose="00000400000000000000" pitchFamily="2" charset="-78"/>
              </a:rPr>
              <a:t>لینول</a:t>
            </a:r>
            <a:r>
              <a:rPr lang="fa-IR" sz="2400" dirty="0" smtClean="0">
                <a:cs typeface="B Traffic" panose="00000400000000000000" pitchFamily="2" charset="-78"/>
              </a:rPr>
              <a:t>ئ</a:t>
            </a:r>
            <a:r>
              <a:rPr lang="ar-SA" sz="2400" dirty="0" smtClean="0">
                <a:cs typeface="B Traffic" panose="00000400000000000000" pitchFamily="2" charset="-78"/>
              </a:rPr>
              <a:t>وم </a:t>
            </a:r>
            <a:r>
              <a:rPr lang="ar-SA" sz="2400" dirty="0">
                <a:cs typeface="B Traffic" panose="00000400000000000000" pitchFamily="2" charset="-78"/>
              </a:rPr>
              <a:t>برای لینوتراش استفاده می‌شود. پرده‌های پارچه‌ای از جنس ابریشم یا مواد مصنوعی برای چاپ سیلک اسکرین به کار می‌رود</a:t>
            </a:r>
            <a:r>
              <a:rPr lang="en-US" sz="2400" dirty="0">
                <a:cs typeface="B Traffic" panose="00000400000000000000" pitchFamily="2" charset="-78"/>
              </a:rPr>
              <a:t>.</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7494" y="609600"/>
            <a:ext cx="609600" cy="609600"/>
          </a:xfrm>
          <a:prstGeom prst="rect">
            <a:avLst/>
          </a:prstGeom>
        </p:spPr>
      </p:pic>
    </p:spTree>
    <p:extLst>
      <p:ext uri="{BB962C8B-B14F-4D97-AF65-F5344CB8AC3E}">
        <p14:creationId xmlns:p14="http://schemas.microsoft.com/office/powerpoint/2010/main" val="3106115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5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29" y="452718"/>
            <a:ext cx="7899305" cy="1400530"/>
          </a:xfrm>
        </p:spPr>
        <p:txBody>
          <a:bodyPr/>
          <a:lstStyle/>
          <a:p>
            <a:pPr algn="ctr" rtl="1"/>
            <a:r>
              <a:rPr lang="fa-IR" dirty="0">
                <a:solidFill>
                  <a:srgbClr val="FAB222"/>
                </a:solidFill>
                <a:cs typeface="B Titr" panose="00000700000000000000" pitchFamily="2" charset="-78"/>
              </a:rPr>
              <a:t>چاپ دستی دو شیوه </a:t>
            </a:r>
            <a:r>
              <a:rPr lang="fa-IR" dirty="0" smtClean="0">
                <a:solidFill>
                  <a:srgbClr val="FAB222"/>
                </a:solidFill>
                <a:cs typeface="B Titr" panose="00000700000000000000" pitchFamily="2" charset="-78"/>
              </a:rPr>
              <a:t>دارد</a:t>
            </a:r>
            <a:br>
              <a:rPr lang="fa-IR" dirty="0" smtClean="0">
                <a:solidFill>
                  <a:srgbClr val="FAB222"/>
                </a:solidFill>
                <a:cs typeface="B Titr" panose="00000700000000000000" pitchFamily="2" charset="-78"/>
              </a:rPr>
            </a:br>
            <a:r>
              <a:rPr lang="fa-IR" sz="3600" dirty="0" smtClean="0">
                <a:solidFill>
                  <a:srgbClr val="FAB222"/>
                </a:solidFill>
                <a:cs typeface="B Titr" panose="00000700000000000000" pitchFamily="2" charset="-78"/>
              </a:rPr>
              <a:t> 1. کاربردی   </a:t>
            </a:r>
            <a:r>
              <a:rPr lang="fa-IR" sz="3600" dirty="0">
                <a:solidFill>
                  <a:srgbClr val="FAB222"/>
                </a:solidFill>
                <a:cs typeface="B Titr" panose="00000700000000000000" pitchFamily="2" charset="-78"/>
              </a:rPr>
              <a:t>2. هنری</a:t>
            </a:r>
            <a:endParaRPr lang="en-US" sz="3600" dirty="0">
              <a:solidFill>
                <a:srgbClr val="FAB222"/>
              </a:solidFill>
              <a:cs typeface="B Titr" panose="00000700000000000000" pitchFamily="2" charset="-78"/>
            </a:endParaRPr>
          </a:p>
        </p:txBody>
      </p:sp>
      <p:sp>
        <p:nvSpPr>
          <p:cNvPr id="3" name="Content Placeholder 2"/>
          <p:cNvSpPr>
            <a:spLocks noGrp="1"/>
          </p:cNvSpPr>
          <p:nvPr>
            <p:ph idx="1"/>
          </p:nvPr>
        </p:nvSpPr>
        <p:spPr>
          <a:xfrm>
            <a:off x="1143653" y="2469778"/>
            <a:ext cx="10111535" cy="3635188"/>
          </a:xfrm>
        </p:spPr>
        <p:txBody>
          <a:bodyPr>
            <a:normAutofit/>
          </a:bodyPr>
          <a:lstStyle/>
          <a:p>
            <a:pPr algn="just" rtl="1"/>
            <a:r>
              <a:rPr lang="fa-IR" sz="2800" dirty="0">
                <a:cs typeface="B Traffic" panose="00000400000000000000" pitchFamily="2" charset="-78"/>
              </a:rPr>
              <a:t>در روش کاربردی انسان اصلیترین نقش را ایفا میکند چون تمام مراحل کار توسط انسان انجام میشود از ساخت لوح تا انتقال طرح و تکثیر.</a:t>
            </a:r>
            <a:endParaRPr lang="en-US" sz="2800" dirty="0">
              <a:cs typeface="B Traffic" panose="00000400000000000000" pitchFamily="2" charset="-78"/>
            </a:endParaRPr>
          </a:p>
          <a:p>
            <a:pPr algn="just" rtl="1"/>
            <a:r>
              <a:rPr lang="fa-IR" sz="2800" dirty="0">
                <a:cs typeface="B Traffic" panose="00000400000000000000" pitchFamily="2" charset="-78"/>
              </a:rPr>
              <a:t>چاپ هنری بر خلاف نوع کاربردی آن سفارش دهنده معمولاً وجود ندارد و هنرمند به صورت مستقل به خلق آثار هنری خود می پردازد. چاپ هنری روشی است که نتیجه کار انجام شده خود محصول نهایی است. معمولا هنرمندان از این روش برای کارهای محدود استفاده میکند و میتوان در آن به دونبال تمام توقعاتی بود که از یک اثر هنری میتوان داشت.</a:t>
            </a:r>
            <a:endParaRPr lang="en-US" sz="2800" dirty="0">
              <a:cs typeface="B Traffic" panose="00000400000000000000" pitchFamily="2" charset="-78"/>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853" y="848183"/>
            <a:ext cx="609600" cy="609600"/>
          </a:xfrm>
          <a:prstGeom prst="rect">
            <a:avLst/>
          </a:prstGeom>
        </p:spPr>
      </p:pic>
    </p:spTree>
    <p:extLst>
      <p:ext uri="{BB962C8B-B14F-4D97-AF65-F5344CB8AC3E}">
        <p14:creationId xmlns:p14="http://schemas.microsoft.com/office/powerpoint/2010/main" val="2756148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0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424" y="1506071"/>
            <a:ext cx="9628094" cy="4903693"/>
          </a:xfrm>
        </p:spPr>
        <p:txBody>
          <a:bodyPr>
            <a:noAutofit/>
          </a:bodyPr>
          <a:lstStyle/>
          <a:p>
            <a:pPr algn="just" rtl="1"/>
            <a:r>
              <a:rPr lang="fa-IR" sz="2800" dirty="0">
                <a:cs typeface="B Traffic" panose="00000400000000000000" pitchFamily="2" charset="-78"/>
              </a:rPr>
              <a:t>روش های چاپ به موازات توسعه ساختارهای اجتماعی متحول و دگرگون شده است.</a:t>
            </a:r>
            <a:endParaRPr lang="en-US" sz="2800" dirty="0">
              <a:cs typeface="B Traffic" panose="00000400000000000000" pitchFamily="2" charset="-78"/>
            </a:endParaRPr>
          </a:p>
          <a:p>
            <a:pPr algn="just" rtl="1"/>
            <a:r>
              <a:rPr lang="fa-IR" sz="2800" dirty="0">
                <a:cs typeface="B Traffic" panose="00000400000000000000" pitchFamily="2" charset="-78"/>
              </a:rPr>
              <a:t>صنعت چاپ یکی از بزرگترین و مهمترین اختراعات بشر محسوب می شود. امروز با وجود انواع رسانه ها اهمیت این صنعت کاهش پیدا نکرده و امروزه اینقدر وسعت پیدا کرده که می توان مستقل از سایر هنرهای تجسمی تلقی کرد. چاپ دستی بیشترین شباهت رو به نقاشی داره و بیشتر نقاشان و گرافیستها از آن استفاده می کنند. گرافیست ها برای کارهایی مثل طراحی پوستر ، تصویرسازی، طراحی جلد و... استفاده می کنند.</a:t>
            </a:r>
            <a:endParaRPr lang="en-US" sz="2800" dirty="0">
              <a:cs typeface="B Traffic" panose="00000400000000000000" pitchFamily="2" charset="-78"/>
            </a:endParaRPr>
          </a:p>
          <a:p>
            <a:pPr algn="just" rtl="1"/>
            <a:r>
              <a:rPr lang="fa-IR" sz="2800" dirty="0">
                <a:cs typeface="B Traffic" panose="00000400000000000000" pitchFamily="2" charset="-78"/>
              </a:rPr>
              <a:t>واژه چاپ (کاو) یا (چاو) به معنای پول کاغذی از تمدن چین گرفته شده است</a:t>
            </a:r>
            <a:r>
              <a:rPr lang="fa-IR" sz="2800" dirty="0" smtClean="0">
                <a:cs typeface="B Traffic" panose="00000400000000000000" pitchFamily="2" charset="-78"/>
              </a:rPr>
              <a:t>.</a:t>
            </a:r>
            <a:endParaRPr lang="en-US" sz="2800" dirty="0">
              <a:cs typeface="B Traffic" panose="00000400000000000000" pitchFamily="2" charset="-78"/>
            </a:endParaRPr>
          </a:p>
        </p:txBody>
      </p:sp>
    </p:spTree>
    <p:extLst>
      <p:ext uri="{BB962C8B-B14F-4D97-AF65-F5344CB8AC3E}">
        <p14:creationId xmlns:p14="http://schemas.microsoft.com/office/powerpoint/2010/main" val="12085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4711" y="1492622"/>
            <a:ext cx="9909829" cy="4370295"/>
          </a:xfrm>
        </p:spPr>
        <p:txBody>
          <a:bodyPr>
            <a:normAutofit/>
          </a:bodyPr>
          <a:lstStyle/>
          <a:p>
            <a:pPr algn="just" rtl="1"/>
            <a:r>
              <a:rPr lang="fa-IR" sz="2800" dirty="0">
                <a:cs typeface="B Traffic" panose="00000400000000000000" pitchFamily="2" charset="-78"/>
              </a:rPr>
              <a:t>به طور کلی فرایند چاپ عبارت است از عمل تکثیر نقوش، تصاویر، نوشته ها و رنگ ها در تعداد مشخص و محدود توسط صفحه ای به نام واسطه ی چاپی بر زمینه ای از پیش تعیین شده و باید توجه داشت که در تمام فرایند چاپ، واسطه ی چاپی نقش اصلی را بر عهده دارد</a:t>
            </a:r>
            <a:r>
              <a:rPr lang="fa-IR" sz="2800" dirty="0" smtClean="0">
                <a:cs typeface="B Traffic" panose="00000400000000000000" pitchFamily="2" charset="-78"/>
              </a:rPr>
              <a:t>.</a:t>
            </a:r>
          </a:p>
          <a:p>
            <a:pPr algn="just" rtl="1"/>
            <a:r>
              <a:rPr lang="fa-IR" sz="2800" dirty="0" smtClean="0">
                <a:cs typeface="B Traffic" panose="00000400000000000000" pitchFamily="2" charset="-78"/>
              </a:rPr>
              <a:t>واسطه </a:t>
            </a:r>
            <a:r>
              <a:rPr lang="fa-IR" sz="2800" dirty="0">
                <a:cs typeface="B Traffic" panose="00000400000000000000" pitchFamily="2" charset="-78"/>
              </a:rPr>
              <a:t>چاپ با توجه به انواع چاپ، نام های متفاوتی به خود می گیرد مانند شابلون، زینک، کلیشه باسمه، قالب و... واسطه ی چاپ وظیفه نگهداری رنگ را برعهده دارد و برای چاپ هر نسخه یکبار به مرکب آغشته می شود و تصاویر را بر سطح چاپ شونده کاغذ، پارچه، فلز، شیشه، پلاستیک و...منتقل می کند.</a:t>
            </a:r>
            <a:endParaRPr lang="en-US" sz="2800" dirty="0">
              <a:cs typeface="B Traffic" panose="00000400000000000000" pitchFamily="2" charset="-78"/>
            </a:endParaRPr>
          </a:p>
          <a:p>
            <a:pPr algn="just" rtl="1"/>
            <a:endParaRPr lang="en-US" sz="2800" dirty="0">
              <a:cs typeface="B Traffic" panose="00000400000000000000" pitchFamily="2" charset="-78"/>
            </a:endParaRPr>
          </a:p>
        </p:txBody>
      </p:sp>
    </p:spTree>
    <p:extLst>
      <p:ext uri="{BB962C8B-B14F-4D97-AF65-F5344CB8AC3E}">
        <p14:creationId xmlns:p14="http://schemas.microsoft.com/office/powerpoint/2010/main" val="4053313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242</TotalTime>
  <Words>702</Words>
  <Application>Microsoft Office PowerPoint</Application>
  <PresentationFormat>Widescreen</PresentationFormat>
  <Paragraphs>17</Paragraphs>
  <Slides>6</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 Titr</vt:lpstr>
      <vt:lpstr>B Traffic</vt:lpstr>
      <vt:lpstr>Century Gothic</vt:lpstr>
      <vt:lpstr>Wingdings 3</vt:lpstr>
      <vt:lpstr>Ion</vt:lpstr>
      <vt:lpstr>دانشگاه فنی و حرفه ای استان کرمان آموزشکده دختران سیرجان - کوثر</vt:lpstr>
      <vt:lpstr>چاپ دستی</vt:lpstr>
      <vt:lpstr>PowerPoint Presentation</vt:lpstr>
      <vt:lpstr>چاپ دستی دو شیوه دارد  1. کاربردی   2. هنری</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فنی و حرفه ای استان کرمان آموزشکده دختران سیرجان - کوثر</dc:title>
  <dc:creator>Fatemeh Blv</dc:creator>
  <cp:lastModifiedBy>Fatemeh Blv</cp:lastModifiedBy>
  <cp:revision>26</cp:revision>
  <dcterms:created xsi:type="dcterms:W3CDTF">2020-04-14T17:21:28Z</dcterms:created>
  <dcterms:modified xsi:type="dcterms:W3CDTF">2020-04-18T11:23:10Z</dcterms:modified>
</cp:coreProperties>
</file>