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3869B1E-FC61-4260-8BF1-F560BBA9BE70}" type="datetimeFigureOut">
              <a:rPr lang="fa-IR" smtClean="0"/>
              <a:pPr/>
              <a:t>1441/08/13</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2567812-8AE6-4C5C-8898-027A5F3C25C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3869B1E-FC61-4260-8BF1-F560BBA9BE70}" type="datetimeFigureOut">
              <a:rPr lang="fa-IR" smtClean="0"/>
              <a:pPr/>
              <a:t>1441/08/13</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3869B1E-FC61-4260-8BF1-F560BBA9BE70}" type="datetimeFigureOut">
              <a:rPr lang="fa-IR" smtClean="0"/>
              <a:pPr/>
              <a:t>1441/08/13</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3869B1E-FC61-4260-8BF1-F560BBA9BE70}" type="datetimeFigureOut">
              <a:rPr lang="fa-IR" smtClean="0"/>
              <a:pPr/>
              <a:t>1441/08/13</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2567812-8AE6-4C5C-8898-027A5F3C25CB}"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3869B1E-FC61-4260-8BF1-F560BBA9BE70}" type="datetimeFigureOut">
              <a:rPr lang="fa-IR" smtClean="0"/>
              <a:pPr/>
              <a:t>1441/08/13</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2567812-8AE6-4C5C-8898-027A5F3C25C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5720" y="500043"/>
            <a:ext cx="8572560" cy="7632859"/>
          </a:xfrm>
          <a:prstGeom prst="rect">
            <a:avLst/>
          </a:prstGeom>
        </p:spPr>
        <p:txBody>
          <a:bodyPr wrap="square">
            <a:spAutoFit/>
          </a:bodyPr>
          <a:lstStyle/>
          <a:p>
            <a:pPr>
              <a:buFont typeface="Courier New" pitchFamily="49" charset="0"/>
              <a:buChar char="o"/>
            </a:pPr>
            <a:r>
              <a:rPr lang="fa-IR" sz="2400" b="1" dirty="0" smtClean="0">
                <a:cs typeface="B Mitra" pitchFamily="2" charset="-78"/>
              </a:rPr>
              <a:t>جلسه چهارم،:ادامه مبحث طاقها</a:t>
            </a:r>
          </a:p>
          <a:p>
            <a:pPr>
              <a:buFont typeface="Wingdings" pitchFamily="2" charset="2"/>
              <a:buChar char="v"/>
            </a:pPr>
            <a:r>
              <a:rPr lang="fa-IR" sz="2000" b="1" dirty="0" smtClean="0">
                <a:cs typeface="B Mitra" pitchFamily="2" charset="-78"/>
              </a:rPr>
              <a:t>طاق کلنبو(یا گنبند( بیزانسی)  </a:t>
            </a:r>
          </a:p>
          <a:p>
            <a:r>
              <a:rPr lang="fa-IR" sz="2000" b="1" dirty="0" smtClean="0">
                <a:cs typeface="B Mitra" pitchFamily="2" charset="-78"/>
              </a:rPr>
              <a:t>طاقیست متقارن  روی زمینه مربع،لذا برشهای طولی و عرضی آن یکیست.</a:t>
            </a:r>
          </a:p>
          <a:p>
            <a:r>
              <a:rPr lang="fa-IR" sz="2000" b="1" dirty="0" smtClean="0">
                <a:cs typeface="B Mitra" pitchFamily="2" charset="-78"/>
              </a:rPr>
              <a:t>این طاق به واسطه فرم گرد عرق چین وسط،شبیه ترین طاق به گنبد میباشد و امکان ایجاد هورنو(نورگیر)در وسط آن میسر است.و بعلت خیز پایین(ازتفاع کم) و حجم بالای مصالح در شبستانهای زمستانی مساجد (دارالشتا) کاربرد داشته است.مثال:دارالشتا مسجد جامع یزد</a:t>
            </a:r>
          </a:p>
          <a:p>
            <a:endParaRPr lang="fa-IR" sz="2000" b="1" dirty="0" smtClean="0">
              <a:cs typeface="B Mitra" pitchFamily="2" charset="-78"/>
            </a:endParaRPr>
          </a:p>
          <a:p>
            <a:r>
              <a:rPr lang="fa-IR" sz="2000" dirty="0" smtClean="0">
                <a:cs typeface="B Mitra" pitchFamily="2" charset="-78"/>
              </a:rPr>
              <a:t>   -هندسه پلان:مربع</a:t>
            </a:r>
          </a:p>
          <a:p>
            <a:r>
              <a:rPr lang="fa-IR" sz="2000" dirty="0" smtClean="0">
                <a:cs typeface="B Mitra" pitchFamily="2" charset="-78"/>
              </a:rPr>
              <a:t>   -انتقال بار:نقطه ای روی 4 تویزه همسان</a:t>
            </a:r>
          </a:p>
          <a:p>
            <a:r>
              <a:rPr lang="fa-IR" sz="2000" dirty="0" smtClean="0">
                <a:cs typeface="B Mitra" pitchFamily="2" charset="-78"/>
              </a:rPr>
              <a:t>   -فرم به صورت کروکیهای زیر</a:t>
            </a:r>
            <a:r>
              <a:rPr lang="fa-IR" sz="2000" dirty="0" smtClean="0">
                <a:cs typeface="B Mitra" pitchFamily="2" charset="-78"/>
              </a:rPr>
              <a:t>:</a:t>
            </a:r>
          </a:p>
          <a:p>
            <a:r>
              <a:rPr lang="fa-IR" sz="2000" dirty="0" smtClean="0">
                <a:cs typeface="B Mitra" pitchFamily="2" charset="-78"/>
              </a:rPr>
              <a:t> </a:t>
            </a:r>
            <a:r>
              <a:rPr lang="fa-IR" sz="2000" dirty="0" smtClean="0">
                <a:cs typeface="B Mitra" pitchFamily="2" charset="-78"/>
              </a:rPr>
              <a:t>کروکیهای اسلاید بعد بصورت ذهنی و برای</a:t>
            </a:r>
          </a:p>
          <a:p>
            <a:r>
              <a:rPr lang="fa-IR" sz="2000" dirty="0" smtClean="0">
                <a:cs typeface="B Mitra" pitchFamily="2" charset="-78"/>
              </a:rPr>
              <a:t>کرکسیون درس دست آزاد مرمت باهنر سالها </a:t>
            </a:r>
          </a:p>
          <a:p>
            <a:r>
              <a:rPr lang="fa-IR" sz="2000" dirty="0" smtClean="0">
                <a:cs typeface="B Mitra" pitchFamily="2" charset="-78"/>
              </a:rPr>
              <a:t>پیش ترسیم شده است.</a:t>
            </a:r>
            <a:endParaRPr lang="fa-IR" sz="2000" dirty="0" smtClean="0">
              <a:cs typeface="B Mitra" pitchFamily="2" charset="-78"/>
            </a:endParaRPr>
          </a:p>
          <a:p>
            <a:endParaRPr lang="fa-IR" sz="2400" dirty="0" smtClean="0">
              <a:cs typeface="B Mitra" pitchFamily="2" charset="-78"/>
            </a:endParaRPr>
          </a:p>
          <a:p>
            <a:pPr>
              <a:buFont typeface="Wingdings" pitchFamily="2" charset="2"/>
              <a:buChar char="v"/>
            </a:pPr>
            <a:endParaRPr lang="fa-IR" sz="2400" b="1" dirty="0" smtClean="0">
              <a:cs typeface="B Mitra" pitchFamily="2" charset="-78"/>
            </a:endParaRPr>
          </a:p>
          <a:p>
            <a:r>
              <a:rPr lang="fa-IR" dirty="0" smtClean="0">
                <a:cs typeface="B Mitra" pitchFamily="2" charset="-78"/>
              </a:rPr>
              <a:t> </a:t>
            </a:r>
            <a:endParaRPr lang="fa-IR" sz="2000" dirty="0" smtClean="0">
              <a:cs typeface="B Mitra" pitchFamily="2" charset="-78"/>
            </a:endParaRPr>
          </a:p>
          <a:p>
            <a:endParaRPr lang="fa-IR" sz="2000" dirty="0">
              <a:cs typeface="B Mitra" pitchFamily="2" charset="-78"/>
            </a:endParaRPr>
          </a:p>
          <a:p>
            <a:endParaRPr lang="fa-IR" sz="2000" dirty="0" smtClean="0">
              <a:cs typeface="B Mitra" pitchFamily="2" charset="-78"/>
            </a:endParaRPr>
          </a:p>
          <a:p>
            <a:endParaRPr lang="fa-IR" sz="2000" dirty="0">
              <a:cs typeface="B Mitra" pitchFamily="2" charset="-78"/>
            </a:endParaRPr>
          </a:p>
          <a:p>
            <a:endParaRPr lang="fa-IR" sz="2000" dirty="0" smtClean="0">
              <a:cs typeface="B Mitra" pitchFamily="2" charset="-78"/>
            </a:endParaRPr>
          </a:p>
          <a:p>
            <a:endParaRPr lang="fa-IR" sz="2000" dirty="0">
              <a:cs typeface="B Mitra" pitchFamily="2" charset="-78"/>
            </a:endParaRPr>
          </a:p>
          <a:p>
            <a:endParaRPr lang="fa-IR" sz="2000" dirty="0" smtClean="0">
              <a:cs typeface="B Mitra" pitchFamily="2" charset="-78"/>
            </a:endParaRPr>
          </a:p>
          <a:p>
            <a:endParaRPr lang="fa-IR" sz="2000" dirty="0">
              <a:cs typeface="B Mitra" pitchFamily="2" charset="-78"/>
            </a:endParaRPr>
          </a:p>
          <a:p>
            <a:endParaRPr lang="fa-IR" sz="2000" dirty="0">
              <a:cs typeface="B Mitra" pitchFamily="2" charset="-78"/>
            </a:endParaRPr>
          </a:p>
        </p:txBody>
      </p:sp>
      <p:pic>
        <p:nvPicPr>
          <p:cNvPr id="1026" name="Picture 2" descr="C:\Documents and Settings\Administrator\Desktop\New Folder\DSC_0026.jpg"/>
          <p:cNvPicPr>
            <a:picLocks noChangeAspect="1" noChangeArrowheads="1"/>
          </p:cNvPicPr>
          <p:nvPr/>
        </p:nvPicPr>
        <p:blipFill>
          <a:blip r:embed="rId2" cstate="print"/>
          <a:srcRect/>
          <a:stretch>
            <a:fillRect/>
          </a:stretch>
        </p:blipFill>
        <p:spPr bwMode="auto">
          <a:xfrm>
            <a:off x="357158" y="2714620"/>
            <a:ext cx="4953034"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tahmine\tadris\eslami\طاق\khanche\5.jpg"/>
          <p:cNvPicPr>
            <a:picLocks noChangeAspect="1" noChangeArrowheads="1"/>
          </p:cNvPicPr>
          <p:nvPr/>
        </p:nvPicPr>
        <p:blipFill>
          <a:blip r:embed="rId2"/>
          <a:srcRect/>
          <a:stretch>
            <a:fillRect/>
          </a:stretch>
        </p:blipFill>
        <p:spPr bwMode="auto">
          <a:xfrm>
            <a:off x="4714876" y="3571876"/>
            <a:ext cx="4196358"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6" name="Picture 2" descr="D:\tahmine\tadris\eslami\طاق\khanche\Picture5.jpg"/>
          <p:cNvPicPr>
            <a:picLocks noChangeAspect="1" noChangeArrowheads="1"/>
          </p:cNvPicPr>
          <p:nvPr/>
        </p:nvPicPr>
        <p:blipFill>
          <a:blip r:embed="rId3"/>
          <a:srcRect/>
          <a:stretch>
            <a:fillRect/>
          </a:stretch>
        </p:blipFill>
        <p:spPr bwMode="auto">
          <a:xfrm>
            <a:off x="285720" y="285728"/>
            <a:ext cx="4071966" cy="5837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786314" y="571480"/>
            <a:ext cx="2286016" cy="707886"/>
          </a:xfrm>
          <a:prstGeom prst="rect">
            <a:avLst/>
          </a:prstGeom>
          <a:noFill/>
        </p:spPr>
        <p:txBody>
          <a:bodyPr wrap="square" rtlCol="1">
            <a:spAutoFit/>
          </a:bodyPr>
          <a:lstStyle/>
          <a:p>
            <a:r>
              <a:rPr lang="fa-IR" sz="2000" dirty="0" smtClean="0">
                <a:cs typeface="B Mitra" pitchFamily="2" charset="-78"/>
              </a:rPr>
              <a:t>آرامگاه شاه نعمت اله ولی،ماهان</a:t>
            </a:r>
            <a:endParaRPr lang="fa-IR" sz="2000" dirty="0">
              <a:cs typeface="B Mitra"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tahmine\tadris\eslami\طاق\khanche\B0022.jpg"/>
          <p:cNvPicPr>
            <a:picLocks noChangeAspect="1" noChangeArrowheads="1"/>
          </p:cNvPicPr>
          <p:nvPr/>
        </p:nvPicPr>
        <p:blipFill>
          <a:blip r:embed="rId2"/>
          <a:srcRect/>
          <a:stretch>
            <a:fillRect/>
          </a:stretch>
        </p:blipFill>
        <p:spPr bwMode="auto">
          <a:xfrm>
            <a:off x="214282" y="214290"/>
            <a:ext cx="2964085" cy="6486534"/>
          </a:xfrm>
          <a:prstGeom prst="rect">
            <a:avLst/>
          </a:prstGeom>
          <a:noFill/>
        </p:spPr>
      </p:pic>
      <p:sp>
        <p:nvSpPr>
          <p:cNvPr id="3" name="Oval 2"/>
          <p:cNvSpPr/>
          <p:nvPr/>
        </p:nvSpPr>
        <p:spPr>
          <a:xfrm>
            <a:off x="2285984" y="2285992"/>
            <a:ext cx="1071570" cy="37862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Oval 3"/>
          <p:cNvSpPr/>
          <p:nvPr/>
        </p:nvSpPr>
        <p:spPr>
          <a:xfrm>
            <a:off x="2500298" y="2571744"/>
            <a:ext cx="714380" cy="3857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2786050" y="214290"/>
            <a:ext cx="2214578" cy="400110"/>
          </a:xfrm>
          <a:prstGeom prst="rect">
            <a:avLst/>
          </a:prstGeom>
          <a:noFill/>
        </p:spPr>
        <p:txBody>
          <a:bodyPr wrap="square" rtlCol="1">
            <a:spAutoFit/>
          </a:bodyPr>
          <a:lstStyle/>
          <a:p>
            <a:r>
              <a:rPr lang="fa-IR" sz="2000" b="1" dirty="0" smtClean="0">
                <a:cs typeface="B Mitra" pitchFamily="2" charset="-78"/>
              </a:rPr>
              <a:t>مسجد جامع یزد</a:t>
            </a:r>
            <a:endParaRPr lang="fa-IR" sz="2000" b="1" dirty="0">
              <a:cs typeface="B Mitra" pitchFamily="2" charset="-78"/>
            </a:endParaRPr>
          </a:p>
        </p:txBody>
      </p:sp>
      <p:pic>
        <p:nvPicPr>
          <p:cNvPr id="7171" name="Picture 3" descr="D:\tahmine\tadris\eslami\طاق\khanche\11501_552.jpg"/>
          <p:cNvPicPr>
            <a:picLocks noChangeAspect="1" noChangeArrowheads="1"/>
          </p:cNvPicPr>
          <p:nvPr/>
        </p:nvPicPr>
        <p:blipFill>
          <a:blip r:embed="rId3"/>
          <a:srcRect/>
          <a:stretch>
            <a:fillRect/>
          </a:stretch>
        </p:blipFill>
        <p:spPr bwMode="auto">
          <a:xfrm>
            <a:off x="3643306" y="3286124"/>
            <a:ext cx="4925083"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descr="D:\tahmine\tadris\eslami\طاق\khanche\masjed-yazd1.png"/>
          <p:cNvPicPr>
            <a:picLocks noChangeAspect="1" noChangeArrowheads="1"/>
          </p:cNvPicPr>
          <p:nvPr/>
        </p:nvPicPr>
        <p:blipFill>
          <a:blip r:embed="rId4"/>
          <a:srcRect/>
          <a:stretch>
            <a:fillRect/>
          </a:stretch>
        </p:blipFill>
        <p:spPr bwMode="auto">
          <a:xfrm>
            <a:off x="5214942" y="357166"/>
            <a:ext cx="3214710" cy="2145368"/>
          </a:xfrm>
          <a:prstGeom prst="rect">
            <a:avLst/>
          </a:prstGeom>
          <a:noFill/>
        </p:spPr>
      </p:pic>
      <p:cxnSp>
        <p:nvCxnSpPr>
          <p:cNvPr id="9" name="Straight Arrow Connector 8"/>
          <p:cNvCxnSpPr>
            <a:stCxn id="3" idx="7"/>
          </p:cNvCxnSpPr>
          <p:nvPr/>
        </p:nvCxnSpPr>
        <p:spPr>
          <a:xfrm rot="16200000" flipH="1">
            <a:off x="3627767" y="2413329"/>
            <a:ext cx="1302910" cy="2157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822165" y="2607463"/>
            <a:ext cx="142876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Administrator\Desktop\New Folder\DSC_0030.jpg"/>
          <p:cNvPicPr>
            <a:picLocks noChangeAspect="1" noChangeArrowheads="1"/>
          </p:cNvPicPr>
          <p:nvPr/>
        </p:nvPicPr>
        <p:blipFill>
          <a:blip r:embed="rId2"/>
          <a:srcRect/>
          <a:stretch>
            <a:fillRect/>
          </a:stretch>
        </p:blipFill>
        <p:spPr bwMode="auto">
          <a:xfrm rot="16200000">
            <a:off x="-570968" y="1286428"/>
            <a:ext cx="6285408"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C:\Documents and Settings\Administrator\Desktop\New Folder\DSC_0029.jpg"/>
          <p:cNvPicPr>
            <a:picLocks noChangeAspect="1" noChangeArrowheads="1"/>
          </p:cNvPicPr>
          <p:nvPr/>
        </p:nvPicPr>
        <p:blipFill>
          <a:blip r:embed="rId3" cstate="print"/>
          <a:srcRect/>
          <a:stretch>
            <a:fillRect/>
          </a:stretch>
        </p:blipFill>
        <p:spPr bwMode="auto">
          <a:xfrm>
            <a:off x="5214942" y="714356"/>
            <a:ext cx="3143272"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C:\Documents and Settings\Administrator\Desktop\New Folder\DSC_0029.jpg"/>
          <p:cNvPicPr>
            <a:picLocks noChangeAspect="1" noChangeArrowheads="1"/>
          </p:cNvPicPr>
          <p:nvPr/>
        </p:nvPicPr>
        <p:blipFill>
          <a:blip r:embed="rId4" cstate="print"/>
          <a:srcRect/>
          <a:stretch>
            <a:fillRect/>
          </a:stretch>
        </p:blipFill>
        <p:spPr bwMode="auto">
          <a:xfrm>
            <a:off x="5191129" y="3857628"/>
            <a:ext cx="3238523"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ahmine\tadris\eslami\طاق\kolombu\l1s9_45.jpg"/>
          <p:cNvPicPr>
            <a:picLocks noChangeAspect="1" noChangeArrowheads="1"/>
          </p:cNvPicPr>
          <p:nvPr/>
        </p:nvPicPr>
        <p:blipFill>
          <a:blip r:embed="rId2"/>
          <a:srcRect/>
          <a:stretch>
            <a:fillRect/>
          </a:stretch>
        </p:blipFill>
        <p:spPr bwMode="auto">
          <a:xfrm>
            <a:off x="348422" y="285728"/>
            <a:ext cx="4223578" cy="412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D:\tahmine\tadris\eslami\طاق\kolombu\North_Shabistan_of_Isfahan_Jame_mosque.jpg"/>
          <p:cNvPicPr>
            <a:picLocks noChangeAspect="1" noChangeArrowheads="1"/>
          </p:cNvPicPr>
          <p:nvPr/>
        </p:nvPicPr>
        <p:blipFill>
          <a:blip r:embed="rId3"/>
          <a:srcRect/>
          <a:stretch>
            <a:fillRect/>
          </a:stretch>
        </p:blipFill>
        <p:spPr bwMode="auto">
          <a:xfrm>
            <a:off x="5214942" y="3571876"/>
            <a:ext cx="3476644" cy="2719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Down Arrow 7"/>
          <p:cNvSpPr/>
          <p:nvPr/>
        </p:nvSpPr>
        <p:spPr>
          <a:xfrm>
            <a:off x="5786446" y="2214554"/>
            <a:ext cx="928694" cy="1500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2" name="Straight Arrow Connector 11"/>
          <p:cNvCxnSpPr/>
          <p:nvPr/>
        </p:nvCxnSpPr>
        <p:spPr>
          <a:xfrm rot="16200000" flipV="1">
            <a:off x="2250265" y="3607595"/>
            <a:ext cx="164307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71670" y="4714884"/>
            <a:ext cx="1714512" cy="369332"/>
          </a:xfrm>
          <a:prstGeom prst="rect">
            <a:avLst/>
          </a:prstGeom>
          <a:noFill/>
        </p:spPr>
        <p:txBody>
          <a:bodyPr wrap="square" rtlCol="1">
            <a:spAutoFit/>
          </a:bodyPr>
          <a:lstStyle/>
          <a:p>
            <a:r>
              <a:rPr lang="fa-IR" dirty="0" smtClean="0">
                <a:cs typeface="B Mitra" pitchFamily="2" charset="-78"/>
              </a:rPr>
              <a:t>تویزه های همسان</a:t>
            </a:r>
            <a:endParaRPr lang="fa-IR" dirty="0">
              <a:cs typeface="B Mitra"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tahmine\tadris\eslami\طاق\kolombu\Screenshot_20190419-175402.png"/>
          <p:cNvPicPr>
            <a:picLocks noChangeAspect="1" noChangeArrowheads="1"/>
          </p:cNvPicPr>
          <p:nvPr/>
        </p:nvPicPr>
        <p:blipFill>
          <a:blip r:embed="rId2"/>
          <a:srcRect/>
          <a:stretch>
            <a:fillRect/>
          </a:stretch>
        </p:blipFill>
        <p:spPr bwMode="auto">
          <a:xfrm>
            <a:off x="357158" y="571480"/>
            <a:ext cx="4429156" cy="5397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D:\tahmine\tadris\eslami\طاق\kolombu\Tagh6.jpg"/>
          <p:cNvPicPr>
            <a:picLocks noChangeAspect="1" noChangeArrowheads="1"/>
          </p:cNvPicPr>
          <p:nvPr/>
        </p:nvPicPr>
        <p:blipFill>
          <a:blip r:embed="rId3"/>
          <a:srcRect/>
          <a:stretch>
            <a:fillRect/>
          </a:stretch>
        </p:blipFill>
        <p:spPr bwMode="auto">
          <a:xfrm>
            <a:off x="5072066" y="357166"/>
            <a:ext cx="3714750"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D:\tahmine\tadris\eslami\طاق\kolombu\4.jpg"/>
          <p:cNvPicPr>
            <a:picLocks noChangeAspect="1" noChangeArrowheads="1"/>
          </p:cNvPicPr>
          <p:nvPr/>
        </p:nvPicPr>
        <p:blipFill>
          <a:blip r:embed="rId4"/>
          <a:srcRect/>
          <a:stretch>
            <a:fillRect/>
          </a:stretch>
        </p:blipFill>
        <p:spPr bwMode="auto">
          <a:xfrm>
            <a:off x="7000892" y="4000504"/>
            <a:ext cx="1928826" cy="2561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rot="5400000">
            <a:off x="4929190" y="2571744"/>
            <a:ext cx="264320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500826" y="5000636"/>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4000496" y="3357562"/>
            <a:ext cx="157163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29190" y="4782933"/>
            <a:ext cx="1428760" cy="923330"/>
          </a:xfrm>
          <a:prstGeom prst="rect">
            <a:avLst/>
          </a:prstGeom>
          <a:noFill/>
        </p:spPr>
        <p:txBody>
          <a:bodyPr wrap="square" rtlCol="1">
            <a:spAutoFit/>
          </a:bodyPr>
          <a:lstStyle/>
          <a:p>
            <a:r>
              <a:rPr lang="fa-IR" dirty="0" smtClean="0">
                <a:cs typeface="B Mitra" pitchFamily="2" charset="-78"/>
              </a:rPr>
              <a:t>پندنتیو یا مثلثهای فضایی</a:t>
            </a:r>
            <a:r>
              <a:rPr lang="en-US" dirty="0" smtClean="0">
                <a:cs typeface="B Mitra" pitchFamily="2" charset="-78"/>
              </a:rPr>
              <a:t>(</a:t>
            </a:r>
            <a:r>
              <a:rPr lang="en-US" sz="1600" dirty="0" err="1" smtClean="0">
                <a:cs typeface="B Mitra" pitchFamily="2" charset="-78"/>
              </a:rPr>
              <a:t>pendentive</a:t>
            </a:r>
            <a:r>
              <a:rPr lang="en-US" sz="1600" dirty="0" smtClean="0">
                <a:cs typeface="B Mitra" pitchFamily="2" charset="-78"/>
              </a:rPr>
              <a:t>)</a:t>
            </a:r>
            <a:endParaRPr lang="fa-IR" sz="1600" dirty="0">
              <a:cs typeface="B Mitra"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rmAutofit fontScale="90000"/>
          </a:bodyPr>
          <a:lstStyle/>
          <a:p>
            <a:pPr algn="r">
              <a:buFont typeface="Wingdings" pitchFamily="2" charset="2"/>
              <a:buChar char="v"/>
            </a:pPr>
            <a:r>
              <a:rPr lang="fa-IR" sz="2700" dirty="0" smtClean="0">
                <a:cs typeface="B Mitra" pitchFamily="2" charset="-78"/>
              </a:rPr>
              <a:t>طاق کجاوه(کژاوه) </a:t>
            </a:r>
            <a:r>
              <a:rPr lang="fa-IR" sz="2400" dirty="0" smtClean="0">
                <a:cs typeface="B Mitra" pitchFamily="2" charset="-78"/>
              </a:rPr>
              <a:t/>
            </a:r>
            <a:br>
              <a:rPr lang="fa-IR" sz="2400" dirty="0" smtClean="0">
                <a:cs typeface="B Mitra" pitchFamily="2" charset="-78"/>
              </a:rPr>
            </a:br>
            <a:r>
              <a:rPr lang="fa-IR" sz="2200" dirty="0" smtClean="0">
                <a:cs typeface="B Mitra" pitchFamily="2" charset="-78"/>
              </a:rPr>
              <a:t>از کشیده شدن طاق کلنبو در جهت یکی از محورهایش ایجاد </a:t>
            </a:r>
            <a:r>
              <a:rPr lang="fa-IR" sz="2200" dirty="0" smtClean="0">
                <a:effectLst/>
                <a:cs typeface="B Mitra" pitchFamily="2" charset="-78"/>
              </a:rPr>
              <a:t>میگردد.</a:t>
            </a:r>
            <a:r>
              <a:rPr lang="fa-IR" sz="2200" b="0" dirty="0" smtClean="0">
                <a:effectLst/>
                <a:cs typeface="B Mitra" pitchFamily="2" charset="-78"/>
              </a:rPr>
              <a:t/>
            </a:r>
            <a:br>
              <a:rPr lang="fa-IR" sz="2200" b="0" dirty="0" smtClean="0">
                <a:effectLst/>
                <a:cs typeface="B Mitra" pitchFamily="2" charset="-78"/>
              </a:rPr>
            </a:br>
            <a:r>
              <a:rPr lang="fa-IR" sz="2200" b="0" dirty="0" smtClean="0">
                <a:effectLst/>
                <a:cs typeface="B Mitra" pitchFamily="2" charset="-78"/>
              </a:rPr>
              <a:t>مثال آنرا در بعضی چشمه های شبستان مساجد که پلان مستطیل دارند مشاهده کرد.در کرمان بنای موزه ارتش در خیابان معلم و مسجد طباطبایی در خیابان فردوسی نمونه های خوبی برای این طاق هستند.</a:t>
            </a:r>
            <a:br>
              <a:rPr lang="fa-IR" sz="2200" b="0" dirty="0" smtClean="0">
                <a:effectLst/>
                <a:cs typeface="B Mitra" pitchFamily="2" charset="-78"/>
              </a:rPr>
            </a:br>
            <a:endParaRPr lang="fa-IR" sz="2200" b="0" dirty="0">
              <a:effectLst/>
              <a:cs typeface="B Mitra" pitchFamily="2" charset="-78"/>
            </a:endParaRPr>
          </a:p>
        </p:txBody>
      </p:sp>
      <p:sp>
        <p:nvSpPr>
          <p:cNvPr id="3" name="Content Placeholder 2"/>
          <p:cNvSpPr>
            <a:spLocks noGrp="1"/>
          </p:cNvSpPr>
          <p:nvPr>
            <p:ph idx="1"/>
          </p:nvPr>
        </p:nvSpPr>
        <p:spPr>
          <a:xfrm>
            <a:off x="4857752" y="1643050"/>
            <a:ext cx="3829048" cy="4364241"/>
          </a:xfrm>
        </p:spPr>
        <p:txBody>
          <a:bodyPr>
            <a:normAutofit/>
          </a:bodyPr>
          <a:lstStyle/>
          <a:p>
            <a:pPr>
              <a:buNone/>
            </a:pPr>
            <a:r>
              <a:rPr lang="fa-IR" sz="2000" dirty="0" smtClean="0">
                <a:cs typeface="B Mitra" pitchFamily="2" charset="-78"/>
              </a:rPr>
              <a:t>-هندسه </a:t>
            </a:r>
            <a:r>
              <a:rPr lang="fa-IR" sz="2000" dirty="0" smtClean="0">
                <a:cs typeface="B Mitra" pitchFamily="2" charset="-78"/>
              </a:rPr>
              <a:t>پلان:مسطتیل</a:t>
            </a:r>
            <a:endParaRPr lang="fa-IR" sz="2000" b="1" dirty="0" smtClean="0">
              <a:cs typeface="B Mitra" pitchFamily="2" charset="-78"/>
            </a:endParaRPr>
          </a:p>
          <a:p>
            <a:pPr>
              <a:buNone/>
            </a:pPr>
            <a:r>
              <a:rPr lang="fa-IR" sz="2000" dirty="0" smtClean="0">
                <a:cs typeface="B Mitra" pitchFamily="2" charset="-78"/>
              </a:rPr>
              <a:t>-انتقال </a:t>
            </a:r>
            <a:r>
              <a:rPr lang="fa-IR" sz="2000" dirty="0" smtClean="0">
                <a:cs typeface="B Mitra" pitchFamily="2" charset="-78"/>
              </a:rPr>
              <a:t>بار نقطه ای روی چهار تویزه ناهمسان(دو تویزه طولی بلند و اصلی و دو تویزه عرضی کوتاهتر و فرعی) </a:t>
            </a:r>
          </a:p>
          <a:p>
            <a:pPr>
              <a:buNone/>
            </a:pPr>
            <a:r>
              <a:rPr lang="fa-IR" sz="2000" dirty="0" smtClean="0">
                <a:cs typeface="B Mitra" pitchFamily="2" charset="-78"/>
              </a:rPr>
              <a:t>-کروکیهای طاق مطابق شکلهای زیر:</a:t>
            </a:r>
          </a:p>
          <a:p>
            <a:pPr>
              <a:buNone/>
            </a:pPr>
            <a:r>
              <a:rPr lang="fa-IR" sz="2000" dirty="0" smtClean="0">
                <a:cs typeface="B Mitra" pitchFamily="2" charset="-78"/>
              </a:rPr>
              <a:t>-آ</a:t>
            </a:r>
            <a:r>
              <a:rPr lang="fa-IR" sz="2000" dirty="0" smtClean="0">
                <a:cs typeface="B Mitra" pitchFamily="2" charset="-78"/>
              </a:rPr>
              <a:t>جرچینی </a:t>
            </a:r>
            <a:r>
              <a:rPr lang="fa-IR" sz="2000" dirty="0" smtClean="0">
                <a:cs typeface="B Mitra" pitchFamily="2" charset="-78"/>
              </a:rPr>
              <a:t>این طاق بصورت خفته راسته (کلاغ پر) و بطورت قطری است و از گوشه مستطیل شروع میشود.</a:t>
            </a:r>
            <a:endParaRPr lang="fa-IR" sz="2000" dirty="0">
              <a:cs typeface="B Mitra" pitchFamily="2" charset="-78"/>
            </a:endParaRPr>
          </a:p>
        </p:txBody>
      </p:sp>
      <p:pic>
        <p:nvPicPr>
          <p:cNvPr id="5" name="Picture 2" descr="C:\Documents and Settings\Administrator\Desktop\New Folder\DSC_0051.jpg"/>
          <p:cNvPicPr>
            <a:picLocks noChangeAspect="1" noChangeArrowheads="1"/>
          </p:cNvPicPr>
          <p:nvPr/>
        </p:nvPicPr>
        <p:blipFill>
          <a:blip r:embed="rId2" cstate="print"/>
          <a:srcRect/>
          <a:stretch>
            <a:fillRect/>
          </a:stretch>
        </p:blipFill>
        <p:spPr bwMode="auto">
          <a:xfrm>
            <a:off x="20312171" y="11287180"/>
            <a:ext cx="3447966" cy="2585974"/>
          </a:xfrm>
          <a:prstGeom prst="rect">
            <a:avLst/>
          </a:prstGeom>
          <a:noFill/>
        </p:spPr>
      </p:pic>
      <p:pic>
        <p:nvPicPr>
          <p:cNvPr id="7" name="Picture 2" descr="C:\Documents and Settings\Administrator\Desktop\New Folder\DSC_0051.jpg"/>
          <p:cNvPicPr>
            <a:picLocks noChangeAspect="1" noChangeArrowheads="1"/>
          </p:cNvPicPr>
          <p:nvPr/>
        </p:nvPicPr>
        <p:blipFill>
          <a:blip r:embed="rId3" cstate="print"/>
          <a:srcRect/>
          <a:stretch>
            <a:fillRect/>
          </a:stretch>
        </p:blipFill>
        <p:spPr bwMode="auto">
          <a:xfrm>
            <a:off x="22431499" y="12914776"/>
            <a:ext cx="1481037" cy="1110778"/>
          </a:xfrm>
          <a:prstGeom prst="rect">
            <a:avLst/>
          </a:prstGeom>
          <a:noFill/>
        </p:spPr>
      </p:pic>
      <p:pic>
        <p:nvPicPr>
          <p:cNvPr id="3076" name="Picture 4" descr="C:\Documents and Settings\Administrator\Desktop\DSC_0051.jpg"/>
          <p:cNvPicPr>
            <a:picLocks noChangeAspect="1" noChangeArrowheads="1"/>
          </p:cNvPicPr>
          <p:nvPr/>
        </p:nvPicPr>
        <p:blipFill>
          <a:blip r:embed="rId4"/>
          <a:srcRect/>
          <a:stretch>
            <a:fillRect/>
          </a:stretch>
        </p:blipFill>
        <p:spPr bwMode="auto">
          <a:xfrm>
            <a:off x="283673" y="1714489"/>
            <a:ext cx="4431203" cy="4368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ahmine\tadris\eslami\طاق\kajave\102018_0922_7.jpg"/>
          <p:cNvPicPr>
            <a:picLocks noGrp="1" noChangeAspect="1" noChangeArrowheads="1"/>
          </p:cNvPicPr>
          <p:nvPr>
            <p:ph idx="4294967295"/>
          </p:nvPr>
        </p:nvPicPr>
        <p:blipFill>
          <a:blip r:embed="rId2"/>
          <a:srcRect/>
          <a:stretch>
            <a:fillRect/>
          </a:stretch>
        </p:blipFill>
        <p:spPr bwMode="auto">
          <a:xfrm>
            <a:off x="500034" y="571480"/>
            <a:ext cx="4600575" cy="344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D:\tahmine\tadris\eslami\طاق\kajave\download.jpeg"/>
          <p:cNvPicPr>
            <a:picLocks noChangeAspect="1" noChangeArrowheads="1"/>
          </p:cNvPicPr>
          <p:nvPr/>
        </p:nvPicPr>
        <p:blipFill>
          <a:blip r:embed="rId3"/>
          <a:srcRect/>
          <a:stretch>
            <a:fillRect/>
          </a:stretch>
        </p:blipFill>
        <p:spPr bwMode="auto">
          <a:xfrm>
            <a:off x="5572132" y="4000504"/>
            <a:ext cx="3244866" cy="2406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7" name="Picture 5" descr="D:\tahmine\tadris\eslami\طاق\kajave\images.jpeg"/>
          <p:cNvPicPr>
            <a:picLocks noChangeAspect="1" noChangeArrowheads="1"/>
          </p:cNvPicPr>
          <p:nvPr/>
        </p:nvPicPr>
        <p:blipFill>
          <a:blip r:embed="rId4"/>
          <a:srcRect/>
          <a:stretch>
            <a:fillRect/>
          </a:stretch>
        </p:blipFill>
        <p:spPr bwMode="auto">
          <a:xfrm>
            <a:off x="910959" y="4429132"/>
            <a:ext cx="3518165" cy="2205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5572132" y="1000108"/>
            <a:ext cx="3286148" cy="1015663"/>
          </a:xfrm>
          <a:prstGeom prst="rect">
            <a:avLst/>
          </a:prstGeom>
          <a:noFill/>
        </p:spPr>
        <p:txBody>
          <a:bodyPr wrap="square" rtlCol="1">
            <a:spAutoFit/>
          </a:bodyPr>
          <a:lstStyle/>
          <a:p>
            <a:r>
              <a:rPr lang="fa-IR" sz="2000" dirty="0" smtClean="0">
                <a:cs typeface="B Mitra" pitchFamily="2" charset="-78"/>
              </a:rPr>
              <a:t>1-تویزه عرضی فرعی</a:t>
            </a:r>
          </a:p>
          <a:p>
            <a:r>
              <a:rPr lang="fa-IR" sz="2000" dirty="0" smtClean="0">
                <a:cs typeface="B Mitra" pitchFamily="2" charset="-78"/>
              </a:rPr>
              <a:t>2-تویزه طولی اصلی</a:t>
            </a:r>
          </a:p>
          <a:p>
            <a:r>
              <a:rPr lang="fa-IR" sz="2000" dirty="0" smtClean="0">
                <a:cs typeface="B Mitra" pitchFamily="2" charset="-78"/>
              </a:rPr>
              <a:t>3-پوشش طاق</a:t>
            </a:r>
            <a:endParaRPr lang="fa-IR" sz="2000" dirty="0">
              <a:cs typeface="B Mitr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7158" y="3357562"/>
            <a:ext cx="6643702" cy="3229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D:\tahmine\tadris\dast azad\honarju\DSC_0447.jpg"/>
          <p:cNvPicPr>
            <a:picLocks noChangeAspect="1" noChangeArrowheads="1"/>
          </p:cNvPicPr>
          <p:nvPr/>
        </p:nvPicPr>
        <p:blipFill>
          <a:blip r:embed="rId3" cstate="print"/>
          <a:srcRect/>
          <a:stretch>
            <a:fillRect/>
          </a:stretch>
        </p:blipFill>
        <p:spPr bwMode="auto">
          <a:xfrm>
            <a:off x="4786314" y="285728"/>
            <a:ext cx="3810027"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p:cNvSpPr/>
          <p:nvPr/>
        </p:nvSpPr>
        <p:spPr>
          <a:xfrm>
            <a:off x="6786578" y="1571612"/>
            <a:ext cx="785818"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7429520" y="3857628"/>
            <a:ext cx="1327739" cy="1015663"/>
          </a:xfrm>
          <a:prstGeom prst="rect">
            <a:avLst/>
          </a:prstGeom>
          <a:noFill/>
        </p:spPr>
        <p:txBody>
          <a:bodyPr wrap="square" rtlCol="1">
            <a:spAutoFit/>
          </a:bodyPr>
          <a:lstStyle/>
          <a:p>
            <a:r>
              <a:rPr lang="fa-IR" sz="2000" dirty="0" smtClean="0">
                <a:cs typeface="B Mitra" pitchFamily="2" charset="-78"/>
              </a:rPr>
              <a:t>موزه ارتش،خیابان معلم کرمان</a:t>
            </a:r>
            <a:endParaRPr lang="fa-IR" sz="2000" dirty="0">
              <a:cs typeface="B Mitra"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pPr algn="r">
              <a:buFont typeface="Wingdings" pitchFamily="2" charset="2"/>
              <a:buChar char="v"/>
            </a:pPr>
            <a:r>
              <a:rPr lang="fa-IR" sz="2700" dirty="0" smtClean="0">
                <a:effectLst/>
                <a:cs typeface="B Mitra" pitchFamily="2" charset="-78"/>
              </a:rPr>
              <a:t>طاق خوانچه پوش</a:t>
            </a:r>
            <a:r>
              <a:rPr lang="fa-IR" sz="2400" dirty="0" smtClean="0">
                <a:effectLst/>
                <a:cs typeface="B Mitra" pitchFamily="2" charset="-78"/>
              </a:rPr>
              <a:t/>
            </a:r>
            <a:br>
              <a:rPr lang="fa-IR" sz="2400" dirty="0" smtClean="0">
                <a:effectLst/>
                <a:cs typeface="B Mitra" pitchFamily="2" charset="-78"/>
              </a:rPr>
            </a:br>
            <a:endParaRPr lang="fa-IR" sz="2400" dirty="0">
              <a:effectLst/>
              <a:cs typeface="B Mitra" pitchFamily="2" charset="-78"/>
            </a:endParaRPr>
          </a:p>
        </p:txBody>
      </p:sp>
      <p:sp>
        <p:nvSpPr>
          <p:cNvPr id="3" name="Content Placeholder 2"/>
          <p:cNvSpPr>
            <a:spLocks noGrp="1"/>
          </p:cNvSpPr>
          <p:nvPr>
            <p:ph idx="1"/>
          </p:nvPr>
        </p:nvSpPr>
        <p:spPr>
          <a:xfrm>
            <a:off x="457200" y="1000109"/>
            <a:ext cx="8229600" cy="2857519"/>
          </a:xfrm>
        </p:spPr>
        <p:txBody>
          <a:bodyPr>
            <a:normAutofit lnSpcReduction="10000"/>
          </a:bodyPr>
          <a:lstStyle/>
          <a:p>
            <a:pPr>
              <a:buNone/>
            </a:pPr>
            <a:r>
              <a:rPr lang="fa-IR" sz="2000" dirty="0" smtClean="0">
                <a:cs typeface="B Mitra" pitchFamily="2" charset="-78"/>
              </a:rPr>
              <a:t>    درصورتیکه طاق کجاوه کشیدگی زیادی داشته باشد،بطوریکه پوشش طاق دارای ضعف شود و خطر ریزش وجود داشته باشد با اضافه کردن دو تویزه کمکی دز عرض پلان به طاق کجاوه،طاق خوانچه پوش ایجاد میشود.تا طاق استحکام بخشی شود.</a:t>
            </a:r>
          </a:p>
          <a:p>
            <a:pPr>
              <a:buNone/>
            </a:pPr>
            <a:r>
              <a:rPr lang="fa-IR" sz="2000" dirty="0" smtClean="0">
                <a:cs typeface="B Mitra" pitchFamily="2" charset="-78"/>
              </a:rPr>
              <a:t>نکته:تویزه های کمکی در مکانی از پلان زده میشود که در وسط طاق هندسه مربع ایجاد شود.این مربع میتواند با کلنبو و یا طاقهای دیگر با پلان مربع پوشانده شود.و یا محل هنرنمایی معمار با تزیینات گوناگون رسمی بندی و .. باشد.مثال:آرامگاه شاه نمت ال ولی ماهان،طنبی های مسجد جام یزد،مسجد چهل محراب یزد ... </a:t>
            </a:r>
          </a:p>
          <a:p>
            <a:pPr>
              <a:buNone/>
            </a:pPr>
            <a:r>
              <a:rPr lang="fa-IR" sz="2000" dirty="0" smtClean="0">
                <a:cs typeface="B Mitra" pitchFamily="2" charset="-78"/>
              </a:rPr>
              <a:t>-هندسه پلان:مستطیل</a:t>
            </a:r>
          </a:p>
          <a:p>
            <a:pPr>
              <a:buNone/>
            </a:pPr>
            <a:r>
              <a:rPr lang="fa-IR" sz="2000" dirty="0" smtClean="0">
                <a:cs typeface="B Mitra" pitchFamily="2" charset="-78"/>
              </a:rPr>
              <a:t>-انتقال بار:نقطه ای روی2تویزه طولی اصلی، 2تویزه عرضی فرعی،2 تویزه کمکی</a:t>
            </a:r>
          </a:p>
          <a:p>
            <a:pPr>
              <a:buNone/>
            </a:pPr>
            <a:r>
              <a:rPr lang="fa-IR" sz="2000" dirty="0" smtClean="0">
                <a:cs typeface="B Mitra" pitchFamily="2" charset="-78"/>
              </a:rPr>
              <a:t>-فرم طاق بصورت زیر:</a:t>
            </a:r>
            <a:endParaRPr lang="fa-IR" sz="2000" dirty="0"/>
          </a:p>
        </p:txBody>
      </p:sp>
      <p:pic>
        <p:nvPicPr>
          <p:cNvPr id="4098" name="Picture 2" descr="C:\Documents and Settings\Administrator\Desktop\DSC_0021.jpg"/>
          <p:cNvPicPr>
            <a:picLocks noChangeAspect="1" noChangeArrowheads="1"/>
          </p:cNvPicPr>
          <p:nvPr/>
        </p:nvPicPr>
        <p:blipFill>
          <a:blip r:embed="rId2"/>
          <a:srcRect/>
          <a:stretch>
            <a:fillRect/>
          </a:stretch>
        </p:blipFill>
        <p:spPr bwMode="auto">
          <a:xfrm>
            <a:off x="357158" y="3954562"/>
            <a:ext cx="3786214" cy="2568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Documents and Settings\Administrator\Desktop\DSC_0022.jpg"/>
          <p:cNvPicPr>
            <a:picLocks noChangeAspect="1" noChangeArrowheads="1"/>
          </p:cNvPicPr>
          <p:nvPr/>
        </p:nvPicPr>
        <p:blipFill>
          <a:blip r:embed="rId3"/>
          <a:srcRect/>
          <a:stretch>
            <a:fillRect/>
          </a:stretch>
        </p:blipFill>
        <p:spPr bwMode="auto">
          <a:xfrm>
            <a:off x="4572000" y="3929066"/>
            <a:ext cx="3805796" cy="2568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tahmine\tadris\eslami\طاق\khanche\7.jpg"/>
          <p:cNvPicPr>
            <a:picLocks noChangeAspect="1" noChangeArrowheads="1"/>
          </p:cNvPicPr>
          <p:nvPr/>
        </p:nvPicPr>
        <p:blipFill>
          <a:blip r:embed="rId2"/>
          <a:srcRect/>
          <a:stretch>
            <a:fillRect/>
          </a:stretch>
        </p:blipFill>
        <p:spPr bwMode="auto">
          <a:xfrm>
            <a:off x="5405443" y="285728"/>
            <a:ext cx="3524275"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D:\tahmine\tadris\eslami\طاق\khanche\5 (1)-4.jpg"/>
          <p:cNvPicPr>
            <a:picLocks noChangeAspect="1" noChangeArrowheads="1"/>
          </p:cNvPicPr>
          <p:nvPr/>
        </p:nvPicPr>
        <p:blipFill>
          <a:blip r:embed="rId3"/>
          <a:srcRect/>
          <a:stretch>
            <a:fillRect/>
          </a:stretch>
        </p:blipFill>
        <p:spPr bwMode="auto">
          <a:xfrm>
            <a:off x="357158" y="2857496"/>
            <a:ext cx="4857757" cy="3643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174</TotalTime>
  <Words>316</Words>
  <Application>Microsoft Office PowerPoint</Application>
  <PresentationFormat>On-screen Show (4:3)</PresentationFormat>
  <Paragraphs>39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Slide 1</vt:lpstr>
      <vt:lpstr>Slide 2</vt:lpstr>
      <vt:lpstr>Slide 3</vt:lpstr>
      <vt:lpstr>Slide 4</vt:lpstr>
      <vt:lpstr>طاق کجاوه(کژاوه)  از کشیده شدن طاق کلنبو در جهت یکی از محورهایش ایجاد میگردد. مثال آنرا در بعضی چشمه های شبستان مساجد که پلان مستطیل دارند مشاهده کرد.در کرمان بنای موزه ارتش در خیابان معلم و مسجد طباطبایی در خیابان فردوسی نمونه های خوبی برای این طاق هستند. </vt:lpstr>
      <vt:lpstr>Slide 6</vt:lpstr>
      <vt:lpstr>Slide 7</vt:lpstr>
      <vt:lpstr>طاق خوانچه پوش </vt:lpstr>
      <vt:lpstr>Slide 9</vt:lpstr>
      <vt:lpstr>Slide 10</vt:lpstr>
      <vt:lpstr>Slide 11</vt:lpstr>
    </vt:vector>
  </TitlesOfParts>
  <Company>KASRA.CO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54</cp:revision>
  <dcterms:created xsi:type="dcterms:W3CDTF">2020-04-03T10:06:05Z</dcterms:created>
  <dcterms:modified xsi:type="dcterms:W3CDTF">2020-04-06T10:51:47Z</dcterms:modified>
</cp:coreProperties>
</file>