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71" r:id="rId5"/>
    <p:sldId id="260" r:id="rId6"/>
    <p:sldId id="272" r:id="rId7"/>
    <p:sldId id="261" r:id="rId8"/>
    <p:sldId id="273" r:id="rId9"/>
    <p:sldId id="262" r:id="rId10"/>
    <p:sldId id="274" r:id="rId11"/>
    <p:sldId id="263" r:id="rId12"/>
    <p:sldId id="275" r:id="rId13"/>
    <p:sldId id="264" r:id="rId14"/>
    <p:sldId id="276" r:id="rId15"/>
    <p:sldId id="277" r:id="rId16"/>
    <p:sldId id="278" r:id="rId17"/>
    <p:sldId id="265" r:id="rId18"/>
    <p:sldId id="279" r:id="rId19"/>
    <p:sldId id="280" r:id="rId20"/>
    <p:sldId id="281" r:id="rId21"/>
    <p:sldId id="282" r:id="rId22"/>
    <p:sldId id="266" r:id="rId23"/>
    <p:sldId id="267" r:id="rId24"/>
    <p:sldId id="268" r:id="rId25"/>
    <p:sldId id="269" r:id="rId26"/>
    <p:sldId id="27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6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33DA15-42D5-431C-91C7-42974224EC6F}"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A6736-9B3B-4731-8F5A-338A0C33FD14}" type="slidenum">
              <a:rPr lang="en-US" smtClean="0"/>
              <a:t>‹#›</a:t>
            </a:fld>
            <a:endParaRPr lang="en-US"/>
          </a:p>
        </p:txBody>
      </p:sp>
    </p:spTree>
    <p:extLst>
      <p:ext uri="{BB962C8B-B14F-4D97-AF65-F5344CB8AC3E}">
        <p14:creationId xmlns:p14="http://schemas.microsoft.com/office/powerpoint/2010/main" val="47620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33DA15-42D5-431C-91C7-42974224EC6F}"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A6736-9B3B-4731-8F5A-338A0C33FD14}" type="slidenum">
              <a:rPr lang="en-US" smtClean="0"/>
              <a:t>‹#›</a:t>
            </a:fld>
            <a:endParaRPr lang="en-US"/>
          </a:p>
        </p:txBody>
      </p:sp>
    </p:spTree>
    <p:extLst>
      <p:ext uri="{BB962C8B-B14F-4D97-AF65-F5344CB8AC3E}">
        <p14:creationId xmlns:p14="http://schemas.microsoft.com/office/powerpoint/2010/main" val="764973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33DA15-42D5-431C-91C7-42974224EC6F}"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A6736-9B3B-4731-8F5A-338A0C33FD1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6323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33DA15-42D5-431C-91C7-42974224EC6F}"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A6736-9B3B-4731-8F5A-338A0C33FD14}" type="slidenum">
              <a:rPr lang="en-US" smtClean="0"/>
              <a:t>‹#›</a:t>
            </a:fld>
            <a:endParaRPr lang="en-US"/>
          </a:p>
        </p:txBody>
      </p:sp>
    </p:spTree>
    <p:extLst>
      <p:ext uri="{BB962C8B-B14F-4D97-AF65-F5344CB8AC3E}">
        <p14:creationId xmlns:p14="http://schemas.microsoft.com/office/powerpoint/2010/main" val="2070505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33DA15-42D5-431C-91C7-42974224EC6F}"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A6736-9B3B-4731-8F5A-338A0C33FD1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4097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33DA15-42D5-431C-91C7-42974224EC6F}"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A6736-9B3B-4731-8F5A-338A0C33FD14}" type="slidenum">
              <a:rPr lang="en-US" smtClean="0"/>
              <a:t>‹#›</a:t>
            </a:fld>
            <a:endParaRPr lang="en-US"/>
          </a:p>
        </p:txBody>
      </p:sp>
    </p:spTree>
    <p:extLst>
      <p:ext uri="{BB962C8B-B14F-4D97-AF65-F5344CB8AC3E}">
        <p14:creationId xmlns:p14="http://schemas.microsoft.com/office/powerpoint/2010/main" val="542182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33DA15-42D5-431C-91C7-42974224EC6F}"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A6736-9B3B-4731-8F5A-338A0C33FD14}" type="slidenum">
              <a:rPr lang="en-US" smtClean="0"/>
              <a:t>‹#›</a:t>
            </a:fld>
            <a:endParaRPr lang="en-US"/>
          </a:p>
        </p:txBody>
      </p:sp>
    </p:spTree>
    <p:extLst>
      <p:ext uri="{BB962C8B-B14F-4D97-AF65-F5344CB8AC3E}">
        <p14:creationId xmlns:p14="http://schemas.microsoft.com/office/powerpoint/2010/main" val="1529084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33DA15-42D5-431C-91C7-42974224EC6F}"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A6736-9B3B-4731-8F5A-338A0C33FD14}" type="slidenum">
              <a:rPr lang="en-US" smtClean="0"/>
              <a:t>‹#›</a:t>
            </a:fld>
            <a:endParaRPr lang="en-US"/>
          </a:p>
        </p:txBody>
      </p:sp>
    </p:spTree>
    <p:extLst>
      <p:ext uri="{BB962C8B-B14F-4D97-AF65-F5344CB8AC3E}">
        <p14:creationId xmlns:p14="http://schemas.microsoft.com/office/powerpoint/2010/main" val="115664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33DA15-42D5-431C-91C7-42974224EC6F}"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A6736-9B3B-4731-8F5A-338A0C33FD14}" type="slidenum">
              <a:rPr lang="en-US" smtClean="0"/>
              <a:t>‹#›</a:t>
            </a:fld>
            <a:endParaRPr lang="en-US"/>
          </a:p>
        </p:txBody>
      </p:sp>
    </p:spTree>
    <p:extLst>
      <p:ext uri="{BB962C8B-B14F-4D97-AF65-F5344CB8AC3E}">
        <p14:creationId xmlns:p14="http://schemas.microsoft.com/office/powerpoint/2010/main" val="4120865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33DA15-42D5-431C-91C7-42974224EC6F}"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A6736-9B3B-4731-8F5A-338A0C33FD14}" type="slidenum">
              <a:rPr lang="en-US" smtClean="0"/>
              <a:t>‹#›</a:t>
            </a:fld>
            <a:endParaRPr lang="en-US"/>
          </a:p>
        </p:txBody>
      </p:sp>
    </p:spTree>
    <p:extLst>
      <p:ext uri="{BB962C8B-B14F-4D97-AF65-F5344CB8AC3E}">
        <p14:creationId xmlns:p14="http://schemas.microsoft.com/office/powerpoint/2010/main" val="39312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33DA15-42D5-431C-91C7-42974224EC6F}"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A6736-9B3B-4731-8F5A-338A0C33FD14}" type="slidenum">
              <a:rPr lang="en-US" smtClean="0"/>
              <a:t>‹#›</a:t>
            </a:fld>
            <a:endParaRPr lang="en-US"/>
          </a:p>
        </p:txBody>
      </p:sp>
    </p:spTree>
    <p:extLst>
      <p:ext uri="{BB962C8B-B14F-4D97-AF65-F5344CB8AC3E}">
        <p14:creationId xmlns:p14="http://schemas.microsoft.com/office/powerpoint/2010/main" val="277699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33DA15-42D5-431C-91C7-42974224EC6F}" type="datetimeFigureOut">
              <a:rPr lang="en-US" smtClean="0"/>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5A6736-9B3B-4731-8F5A-338A0C33FD14}" type="slidenum">
              <a:rPr lang="en-US" smtClean="0"/>
              <a:t>‹#›</a:t>
            </a:fld>
            <a:endParaRPr lang="en-US"/>
          </a:p>
        </p:txBody>
      </p:sp>
    </p:spTree>
    <p:extLst>
      <p:ext uri="{BB962C8B-B14F-4D97-AF65-F5344CB8AC3E}">
        <p14:creationId xmlns:p14="http://schemas.microsoft.com/office/powerpoint/2010/main" val="4194999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33DA15-42D5-431C-91C7-42974224EC6F}" type="datetimeFigureOut">
              <a:rPr lang="en-US" smtClean="0"/>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A6736-9B3B-4731-8F5A-338A0C33FD14}" type="slidenum">
              <a:rPr lang="en-US" smtClean="0"/>
              <a:t>‹#›</a:t>
            </a:fld>
            <a:endParaRPr lang="en-US"/>
          </a:p>
        </p:txBody>
      </p:sp>
    </p:spTree>
    <p:extLst>
      <p:ext uri="{BB962C8B-B14F-4D97-AF65-F5344CB8AC3E}">
        <p14:creationId xmlns:p14="http://schemas.microsoft.com/office/powerpoint/2010/main" val="1337511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3DA15-42D5-431C-91C7-42974224EC6F}" type="datetimeFigureOut">
              <a:rPr lang="en-US" smtClean="0"/>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5A6736-9B3B-4731-8F5A-338A0C33FD14}" type="slidenum">
              <a:rPr lang="en-US" smtClean="0"/>
              <a:t>‹#›</a:t>
            </a:fld>
            <a:endParaRPr lang="en-US"/>
          </a:p>
        </p:txBody>
      </p:sp>
    </p:spTree>
    <p:extLst>
      <p:ext uri="{BB962C8B-B14F-4D97-AF65-F5344CB8AC3E}">
        <p14:creationId xmlns:p14="http://schemas.microsoft.com/office/powerpoint/2010/main" val="1397057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33DA15-42D5-431C-91C7-42974224EC6F}"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A6736-9B3B-4731-8F5A-338A0C33FD14}" type="slidenum">
              <a:rPr lang="en-US" smtClean="0"/>
              <a:t>‹#›</a:t>
            </a:fld>
            <a:endParaRPr lang="en-US"/>
          </a:p>
        </p:txBody>
      </p:sp>
    </p:spTree>
    <p:extLst>
      <p:ext uri="{BB962C8B-B14F-4D97-AF65-F5344CB8AC3E}">
        <p14:creationId xmlns:p14="http://schemas.microsoft.com/office/powerpoint/2010/main" val="62837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33DA15-42D5-431C-91C7-42974224EC6F}"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A6736-9B3B-4731-8F5A-338A0C33FD14}" type="slidenum">
              <a:rPr lang="en-US" smtClean="0"/>
              <a:t>‹#›</a:t>
            </a:fld>
            <a:endParaRPr lang="en-US"/>
          </a:p>
        </p:txBody>
      </p:sp>
    </p:spTree>
    <p:extLst>
      <p:ext uri="{BB962C8B-B14F-4D97-AF65-F5344CB8AC3E}">
        <p14:creationId xmlns:p14="http://schemas.microsoft.com/office/powerpoint/2010/main" val="127579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33DA15-42D5-431C-91C7-42974224EC6F}" type="datetimeFigureOut">
              <a:rPr lang="en-US" smtClean="0"/>
              <a:t>3/29/2020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35A6736-9B3B-4731-8F5A-338A0C33FD14}" type="slidenum">
              <a:rPr lang="en-US" smtClean="0"/>
              <a:t>‹#›</a:t>
            </a:fld>
            <a:endParaRPr lang="en-US"/>
          </a:p>
        </p:txBody>
      </p:sp>
    </p:spTree>
    <p:extLst>
      <p:ext uri="{BB962C8B-B14F-4D97-AF65-F5344CB8AC3E}">
        <p14:creationId xmlns:p14="http://schemas.microsoft.com/office/powerpoint/2010/main" val="228681045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hidaneh.com/tags/%D8%B1%D9%86%DA%AF-%D8%A2%D9%85%DB%8C%D8%B2%DB%8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hidaneh.com/ideabooks/life-style/technolog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hidaneh.com/ideabooks/interior-spac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7341031" cy="535956"/>
          </a:xfrm>
        </p:spPr>
        <p:txBody>
          <a:bodyPr>
            <a:normAutofit fontScale="90000"/>
          </a:bodyPr>
          <a:lstStyle/>
          <a:p>
            <a:r>
              <a:rPr lang="fa-IR" b="1" dirty="0"/>
              <a:t>تاریخچه</a:t>
            </a:r>
            <a:r>
              <a:rPr lang="fa-IR" dirty="0"/>
              <a:t> </a:t>
            </a:r>
            <a:r>
              <a:rPr lang="en-US" dirty="0"/>
              <a:t/>
            </a:r>
            <a:br>
              <a:rPr lang="en-US" dirty="0"/>
            </a:br>
            <a:endParaRPr lang="en-US" dirty="0"/>
          </a:p>
        </p:txBody>
      </p:sp>
      <p:sp>
        <p:nvSpPr>
          <p:cNvPr id="3" name="Subtitle 2"/>
          <p:cNvSpPr>
            <a:spLocks noGrp="1"/>
          </p:cNvSpPr>
          <p:nvPr>
            <p:ph type="subTitle" idx="1"/>
          </p:nvPr>
        </p:nvSpPr>
        <p:spPr>
          <a:xfrm>
            <a:off x="1524000" y="1425845"/>
            <a:ext cx="7341032" cy="4897464"/>
          </a:xfrm>
        </p:spPr>
        <p:txBody>
          <a:bodyPr>
            <a:normAutofit/>
          </a:bodyPr>
          <a:lstStyle/>
          <a:p>
            <a:pPr algn="just" rtl="1"/>
            <a:r>
              <a:rPr lang="fa-IR" dirty="0"/>
              <a:t>جالب است بدانیم که پنجره ها از ابتدا به این شکلهای مستطیل ، مربع و گاه دایره ای بزرگ از جنس چوب ، فلز و یا پی وی سی که در همه انواع ساختمانها </a:t>
            </a:r>
            <a:r>
              <a:rPr lang="fa-IR" dirty="0" smtClean="0"/>
              <a:t>تقریبا </a:t>
            </a:r>
            <a:r>
              <a:rPr lang="fa-IR" dirty="0"/>
              <a:t>به یک شکل شده اند نبوده اند و دوران مدیدی را گذرانده اند تا به شکل و کاربرد کنونی رسیده اند . با دقت بیشتر می بینیم  که پنجره های ساختمانهای کنونی نیز نسبت به  پنجره های ساختمانهای قدیمیِ چند دهه پیش که کماکان به جا مانده اند با ساختار چوبی و شیشه های تکه تکه و کوچک و رنگی که نور آفتاب را با رنگهای مختلف به داخل می فرستادند یا پنجره های بزرگ آهنی و چوبی که بنا به قدمت و محل و نوع ساختمان شکل خاصی داشته اند تغییرات زیادی کرذه اند و  با وجود آنکه کاربرد آنها در انتقال نور و هوا به داخل ساختمان ثابت مانده اما از رویکرد زیبایی به رویکرد محافظت از گرما و سرما و سر و صدا و گرد وخاک تغییر یافته اند.                                                                                                              </a:t>
            </a:r>
            <a:endParaRPr lang="en-US" dirty="0"/>
          </a:p>
          <a:p>
            <a:pPr algn="just" rtl="1"/>
            <a:r>
              <a:rPr lang="fa-IR" dirty="0"/>
              <a:t>در دوران های گذشته نیز پنجره ها ساختار های مختلفی را طی کرده اند و رویکردها و کاربرد های متفاوتی داشته اند.</a:t>
            </a:r>
            <a:endParaRPr lang="en-US" dirty="0"/>
          </a:p>
          <a:p>
            <a:pPr algn="just" rtl="1"/>
            <a:r>
              <a:rPr lang="fa-IR" dirty="0"/>
              <a:t> </a:t>
            </a:r>
            <a:endParaRPr lang="en-US" dirty="0"/>
          </a:p>
          <a:p>
            <a:pPr algn="just"/>
            <a:endParaRPr lang="en-US" dirty="0"/>
          </a:p>
        </p:txBody>
      </p:sp>
    </p:spTree>
    <p:extLst>
      <p:ext uri="{BB962C8B-B14F-4D97-AF65-F5344CB8AC3E}">
        <p14:creationId xmlns:p14="http://schemas.microsoft.com/office/powerpoint/2010/main" val="2471888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9581" y="1534332"/>
            <a:ext cx="5175249" cy="4664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4702002" y="1534332"/>
            <a:ext cx="45720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71166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b="1" dirty="0"/>
              <a:t>پنجره های کامپوزیت ( ترکیبی)</a:t>
            </a:r>
            <a:r>
              <a:rPr lang="en-US" sz="2400" dirty="0"/>
              <a:t/>
            </a:r>
            <a:br>
              <a:rPr lang="en-US" sz="2400" dirty="0"/>
            </a:br>
            <a:endParaRPr lang="en-US" sz="2400" dirty="0"/>
          </a:p>
        </p:txBody>
      </p:sp>
      <p:sp>
        <p:nvSpPr>
          <p:cNvPr id="3" name="Content Placeholder 2"/>
          <p:cNvSpPr>
            <a:spLocks noGrp="1"/>
          </p:cNvSpPr>
          <p:nvPr>
            <p:ph idx="1"/>
          </p:nvPr>
        </p:nvSpPr>
        <p:spPr/>
        <p:txBody>
          <a:bodyPr>
            <a:normAutofit/>
          </a:bodyPr>
          <a:lstStyle/>
          <a:p>
            <a:pPr algn="just" rtl="1"/>
            <a:r>
              <a:rPr lang="fa-IR" sz="2200" dirty="0"/>
              <a:t>در مقایسه با دیگر مصالح ساختمانی کامپوزیت ها که محصول فرآیندهای شیمیایی هستند، انتخاب های نو و تازه ای خواهند بود. ساخت قاب های پنجره ها نیز از پیشرفت تکنولوژی در این عرصه بی بهره نمانده است. در اینجا به نمونه ای از این مصالح ترکیبی شمیای اشاره خواهیم کرد. امروزه این کامپوزیت ها با روکش چوب نیز در بازار ارائه می شوند.</a:t>
            </a:r>
            <a:endParaRPr lang="en-US" sz="2200" dirty="0"/>
          </a:p>
          <a:p>
            <a:pPr algn="just" rtl="1"/>
            <a:endParaRPr lang="en-US" sz="2200" dirty="0"/>
          </a:p>
        </p:txBody>
      </p:sp>
    </p:spTree>
    <p:extLst>
      <p:ext uri="{BB962C8B-B14F-4D97-AF65-F5344CB8AC3E}">
        <p14:creationId xmlns:p14="http://schemas.microsoft.com/office/powerpoint/2010/main" val="1063851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50902" y="2279300"/>
            <a:ext cx="3974603" cy="3803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4797252" y="2279300"/>
            <a:ext cx="4476750" cy="3803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70152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400" b="1" dirty="0"/>
              <a:t>پنجره های فایبر گلاس</a:t>
            </a:r>
            <a:r>
              <a:rPr lang="en-US" sz="2400" dirty="0"/>
              <a:t/>
            </a:r>
            <a:br>
              <a:rPr lang="en-US" sz="2400" dirty="0"/>
            </a:br>
            <a:endParaRPr lang="en-US" sz="2400" dirty="0"/>
          </a:p>
        </p:txBody>
      </p:sp>
      <p:sp>
        <p:nvSpPr>
          <p:cNvPr id="3" name="Content Placeholder 2"/>
          <p:cNvSpPr>
            <a:spLocks noGrp="1"/>
          </p:cNvSpPr>
          <p:nvPr>
            <p:ph idx="1"/>
          </p:nvPr>
        </p:nvSpPr>
        <p:spPr>
          <a:xfrm>
            <a:off x="677334" y="1627323"/>
            <a:ext cx="8596668" cy="4414040"/>
          </a:xfrm>
        </p:spPr>
        <p:txBody>
          <a:bodyPr>
            <a:noAutofit/>
          </a:bodyPr>
          <a:lstStyle/>
          <a:p>
            <a:pPr algn="just" rtl="1"/>
            <a:r>
              <a:rPr lang="fa-IR" sz="2200" dirty="0"/>
              <a:t>کامپوزیت های پلیمری یا فایبرگلاس یکی از انواع مصالحی است که برای ساخت پنجره ها نیز از آن استفاده می شود. فایبر گلاس، کامپوزیتی از الیاف شیشه با مواد پلیمری است که از پشم شیشه به عنوان ماده تقویت کننده و از مواد پلیمری به عنوان مواد زمینه استفاده می‌شود. مهمترین ویژگی های و پنجره فایبر گلاس عبارت اند از:</a:t>
            </a:r>
            <a:br>
              <a:rPr lang="fa-IR" sz="2200" dirty="0"/>
            </a:br>
            <a:r>
              <a:rPr lang="fa-IR" sz="2200" dirty="0"/>
              <a:t>وزن بسیار سبک، عدم نیاز به تقویت فلزی به علت استحکام و مقاومت بالا، عایق صوتی بسیار عالی، طول عمر و مقاومت زیاد، مقاوم در برابر خوردگی، مقاوم در برابر آتش، مقاوم در برابر اشعه ماوراء بنفش خورشید، مقاوم در برابر فشار ناشی از زلزله، عایق حرارتی بسیار عالی، عدم ایجاد صدا به هنگام وزش باد و طوفان، ضریب ایمنی بالا در برابر سرقت، قابل تولید در رنگ های متنوع و زیبا، باز و بسته شدن آسان به علت انبساط بسیار کم</a:t>
            </a:r>
            <a:r>
              <a:rPr lang="en-US" sz="2200" dirty="0"/>
              <a:t>.</a:t>
            </a:r>
          </a:p>
          <a:p>
            <a:pPr algn="just" rtl="1"/>
            <a:endParaRPr lang="en-US" sz="2200" dirty="0"/>
          </a:p>
        </p:txBody>
      </p:sp>
    </p:spTree>
    <p:extLst>
      <p:ext uri="{BB962C8B-B14F-4D97-AF65-F5344CB8AC3E}">
        <p14:creationId xmlns:p14="http://schemas.microsoft.com/office/powerpoint/2010/main" val="2151455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745" y="392624"/>
            <a:ext cx="8596668" cy="1320800"/>
          </a:xfrm>
        </p:spPr>
        <p:txBody>
          <a:bodyPr/>
          <a:lstStyle/>
          <a:p>
            <a:r>
              <a:rPr lang="fa-IR" b="1" dirty="0" smtClean="0"/>
              <a:t>پنجره </a:t>
            </a:r>
            <a:r>
              <a:rPr lang="fa-IR" b="1" dirty="0"/>
              <a:t>فایبر </a:t>
            </a:r>
            <a:r>
              <a:rPr lang="fa-IR" b="1" dirty="0" smtClean="0"/>
              <a:t>گلاس سایبانی</a:t>
            </a:r>
            <a:endParaRPr lang="en-US" dirty="0"/>
          </a:p>
        </p:txBody>
      </p:sp>
      <p:pic>
        <p:nvPicPr>
          <p:cNvPr id="4" name="Content Placeholder 3"/>
          <p:cNvPicPr>
            <a:picLocks noGrp="1" noChangeAspect="1"/>
          </p:cNvPicPr>
          <p:nvPr>
            <p:ph idx="1"/>
          </p:nvPr>
        </p:nvPicPr>
        <p:blipFill>
          <a:blip r:embed="rId2"/>
          <a:stretch>
            <a:fillRect/>
          </a:stretch>
        </p:blipFill>
        <p:spPr>
          <a:xfrm>
            <a:off x="2388043" y="2193872"/>
            <a:ext cx="5175249" cy="44394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14441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پنجره </a:t>
            </a:r>
            <a:r>
              <a:rPr lang="fa-IR" b="1" dirty="0"/>
              <a:t>درب دار فایبرگلاس</a:t>
            </a:r>
            <a:endParaRPr lang="en-US" dirty="0"/>
          </a:p>
        </p:txBody>
      </p:sp>
      <p:pic>
        <p:nvPicPr>
          <p:cNvPr id="4" name="Content Placeholder 3"/>
          <p:cNvPicPr>
            <a:picLocks noGrp="1" noChangeAspect="1"/>
          </p:cNvPicPr>
          <p:nvPr>
            <p:ph idx="1"/>
          </p:nvPr>
        </p:nvPicPr>
        <p:blipFill>
          <a:blip r:embed="rId2"/>
          <a:stretch>
            <a:fillRect/>
          </a:stretch>
        </p:blipFill>
        <p:spPr>
          <a:xfrm>
            <a:off x="2003868" y="2169763"/>
            <a:ext cx="5943600" cy="3998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46875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پنجره </a:t>
            </a:r>
            <a:r>
              <a:rPr lang="fa-IR" b="1" dirty="0" smtClean="0"/>
              <a:t>فایبرگلاس </a:t>
            </a:r>
            <a:r>
              <a:rPr lang="fa-IR" b="1" dirty="0"/>
              <a:t>با چهارچوب سفارشی</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5646" y="2160588"/>
            <a:ext cx="7040746" cy="3881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79212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b="1" dirty="0"/>
              <a:t>پنجره های </a:t>
            </a:r>
            <a:r>
              <a:rPr lang="en-US" sz="2400" b="1" dirty="0"/>
              <a:t>PVC</a:t>
            </a:r>
            <a:r>
              <a:rPr lang="fa-IR" sz="2400" b="1" dirty="0"/>
              <a:t> و  </a:t>
            </a:r>
            <a:r>
              <a:rPr lang="en-US" sz="2400" b="1" dirty="0"/>
              <a:t>UPVC</a:t>
            </a:r>
            <a:r>
              <a:rPr lang="en-US" sz="2400" dirty="0"/>
              <a:t/>
            </a:r>
            <a:br>
              <a:rPr lang="en-US" sz="2400" dirty="0"/>
            </a:br>
            <a:endParaRPr lang="en-US" sz="2400" dirty="0"/>
          </a:p>
        </p:txBody>
      </p:sp>
      <p:sp>
        <p:nvSpPr>
          <p:cNvPr id="3" name="Content Placeholder 2"/>
          <p:cNvSpPr>
            <a:spLocks noGrp="1"/>
          </p:cNvSpPr>
          <p:nvPr>
            <p:ph idx="1"/>
          </p:nvPr>
        </p:nvSpPr>
        <p:spPr>
          <a:xfrm>
            <a:off x="677334" y="1673817"/>
            <a:ext cx="8596668" cy="4367545"/>
          </a:xfrm>
        </p:spPr>
        <p:txBody>
          <a:bodyPr>
            <a:noAutofit/>
          </a:bodyPr>
          <a:lstStyle/>
          <a:p>
            <a:pPr algn="just" rtl="1"/>
            <a:r>
              <a:rPr lang="en-US" sz="2400" dirty="0"/>
              <a:t>PVC</a:t>
            </a:r>
            <a:r>
              <a:rPr lang="fa-IR" sz="2400" dirty="0"/>
              <a:t> و   </a:t>
            </a:r>
            <a:r>
              <a:rPr lang="en-US" sz="2400" dirty="0"/>
              <a:t>UPVC</a:t>
            </a:r>
            <a:r>
              <a:rPr lang="fa-IR" sz="2400" dirty="0"/>
              <a:t> پلیمرهایی هستند که در فرمول شیمیایی با همدیگر متفاوتند. </a:t>
            </a:r>
            <a:r>
              <a:rPr lang="en-US" sz="2400" dirty="0"/>
              <a:t>PVC </a:t>
            </a:r>
            <a:r>
              <a:rPr lang="fa-IR" sz="2400" dirty="0"/>
              <a:t>ها نسبت به </a:t>
            </a:r>
            <a:r>
              <a:rPr lang="en-US" sz="2400" dirty="0"/>
              <a:t>UPVC</a:t>
            </a:r>
            <a:r>
              <a:rPr lang="fa-IR" sz="2400" dirty="0"/>
              <a:t>ها مواد سخت تری هستند و تحمل دمای کمتری دارند. در صنعت پنجره سازی از این پلیمرها برای ساخت قاب پنجره ها استفاده می شود. از جمله ویژگی های پنجره های </a:t>
            </a:r>
            <a:r>
              <a:rPr lang="en-US" sz="2400" dirty="0"/>
              <a:t>UPVC</a:t>
            </a:r>
            <a:r>
              <a:rPr lang="fa-IR" sz="2400" dirty="0"/>
              <a:t> می توان موارد زیر را نام برد:</a:t>
            </a:r>
            <a:br>
              <a:rPr lang="fa-IR" sz="2400" dirty="0"/>
            </a:br>
            <a:r>
              <a:rPr lang="fa-IR" sz="2400" dirty="0"/>
              <a:t>به آسانی قابل شستشو هستند، صرفه جویی در مصرف انرژی: پروفیل های یو پی وی سی از هدر رفتن ۳۰ درصد انرژی در درون ساختمان از طریق پنجره ها جلوگیری می شود، تنوع رنگ و عدم نیاز به </a:t>
            </a:r>
            <a:r>
              <a:rPr lang="fa-IR" sz="2400" dirty="0">
                <a:hlinkClick r:id="rId2"/>
              </a:rPr>
              <a:t>رنگ آمیزی</a:t>
            </a:r>
            <a:r>
              <a:rPr lang="fa-IR" sz="2400" dirty="0"/>
              <a:t>، عایق صدا (همراه شیشه های دو جداره یا چند جداره)، عایق دما، عایق در مقابل الکتریسیته، ضد اشتعال و حریق بوده و باعث تشدید آتش سوزی نمی شود.</a:t>
            </a:r>
            <a:endParaRPr lang="en-US" sz="2400" dirty="0"/>
          </a:p>
          <a:p>
            <a:pPr algn="just" rtl="1"/>
            <a:endParaRPr lang="en-US" sz="2400" dirty="0"/>
          </a:p>
        </p:txBody>
      </p:sp>
    </p:spTree>
    <p:extLst>
      <p:ext uri="{BB962C8B-B14F-4D97-AF65-F5344CB8AC3E}">
        <p14:creationId xmlns:p14="http://schemas.microsoft.com/office/powerpoint/2010/main" val="846362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6644"/>
            <a:ext cx="8596668" cy="1320800"/>
          </a:xfrm>
        </p:spPr>
        <p:txBody>
          <a:bodyPr/>
          <a:lstStyle/>
          <a:p>
            <a:r>
              <a:rPr lang="fa-IR" b="1" dirty="0"/>
              <a:t>نحوه باز و بسته کردن انواع پنجره </a:t>
            </a:r>
            <a:r>
              <a:rPr lang="fa-IR" b="1" dirty="0" smtClean="0"/>
              <a:t>ها</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98" y="1733375"/>
            <a:ext cx="4014061" cy="3520550"/>
          </a:xfrm>
        </p:spPr>
      </p:pic>
      <p:sp>
        <p:nvSpPr>
          <p:cNvPr id="5" name="Rectangle 4"/>
          <p:cNvSpPr/>
          <p:nvPr/>
        </p:nvSpPr>
        <p:spPr>
          <a:xfrm>
            <a:off x="4975668" y="1065779"/>
            <a:ext cx="6096000" cy="923330"/>
          </a:xfrm>
          <a:prstGeom prst="rect">
            <a:avLst/>
          </a:prstGeom>
        </p:spPr>
        <p:txBody>
          <a:bodyPr wrap="square">
            <a:spAutoFit/>
          </a:bodyPr>
          <a:lstStyle/>
          <a:p>
            <a:endParaRPr lang="fa-IR" dirty="0"/>
          </a:p>
          <a:p>
            <a:r>
              <a:rPr lang="fa-IR" dirty="0"/>
              <a:t/>
            </a:r>
            <a:br>
              <a:rPr lang="fa-IR" dirty="0"/>
            </a:br>
            <a:r>
              <a:rPr lang="fa-IR" b="1" dirty="0"/>
              <a:t>پنجره لولایی با یراق تک حالته و فرانسوی:</a:t>
            </a:r>
            <a:endParaRPr lang="fa-IR" dirty="0"/>
          </a:p>
        </p:txBody>
      </p:sp>
      <p:sp>
        <p:nvSpPr>
          <p:cNvPr id="6" name="Rectangle 5"/>
          <p:cNvSpPr/>
          <p:nvPr/>
        </p:nvSpPr>
        <p:spPr>
          <a:xfrm>
            <a:off x="4706318" y="2386579"/>
            <a:ext cx="6096000" cy="646331"/>
          </a:xfrm>
          <a:prstGeom prst="rect">
            <a:avLst/>
          </a:prstGeom>
        </p:spPr>
        <p:txBody>
          <a:bodyPr>
            <a:spAutoFit/>
          </a:bodyPr>
          <a:lstStyle/>
          <a:p>
            <a:r>
              <a:rPr lang="fa-IR" dirty="0"/>
              <a:t/>
            </a:r>
            <a:br>
              <a:rPr lang="fa-IR" dirty="0"/>
            </a:br>
            <a:r>
              <a:rPr lang="fa-IR" dirty="0"/>
              <a:t>این پنجره لولایی بوده و فقط در یک حالت باز می شود.</a:t>
            </a:r>
            <a:endParaRPr lang="en-US" dirty="0"/>
          </a:p>
        </p:txBody>
      </p:sp>
    </p:spTree>
    <p:extLst>
      <p:ext uri="{BB962C8B-B14F-4D97-AF65-F5344CB8AC3E}">
        <p14:creationId xmlns:p14="http://schemas.microsoft.com/office/powerpoint/2010/main" val="834278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t>پنجره دو حالته</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850" y="1930400"/>
            <a:ext cx="3507208" cy="3726225"/>
          </a:xfrm>
        </p:spPr>
      </p:pic>
      <p:sp>
        <p:nvSpPr>
          <p:cNvPr id="6" name="Rectangle 5"/>
          <p:cNvSpPr/>
          <p:nvPr/>
        </p:nvSpPr>
        <p:spPr>
          <a:xfrm>
            <a:off x="4975668" y="1930400"/>
            <a:ext cx="4862228" cy="369332"/>
          </a:xfrm>
          <a:prstGeom prst="rect">
            <a:avLst/>
          </a:prstGeom>
        </p:spPr>
        <p:txBody>
          <a:bodyPr wrap="none">
            <a:spAutoFit/>
          </a:bodyPr>
          <a:lstStyle/>
          <a:p>
            <a:r>
              <a:rPr lang="fa-IR" dirty="0"/>
              <a:t>این نوع پنجره لولایی بوده و در دو حالت باز میشود</a:t>
            </a:r>
            <a:endParaRPr lang="en-US" dirty="0"/>
          </a:p>
        </p:txBody>
      </p:sp>
    </p:spTree>
    <p:extLst>
      <p:ext uri="{BB962C8B-B14F-4D97-AF65-F5344CB8AC3E}">
        <p14:creationId xmlns:p14="http://schemas.microsoft.com/office/powerpoint/2010/main" val="335851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69818"/>
          </a:xfrm>
        </p:spPr>
        <p:txBody>
          <a:bodyPr>
            <a:normAutofit/>
          </a:bodyPr>
          <a:lstStyle/>
          <a:p>
            <a:pPr algn="r" rtl="1"/>
            <a:r>
              <a:rPr lang="fa-IR" sz="2400" b="1" dirty="0"/>
              <a:t>انواع پنجره از نظر مصالح قاب</a:t>
            </a:r>
            <a:endParaRPr lang="en-US" sz="2400" dirty="0"/>
          </a:p>
        </p:txBody>
      </p:sp>
      <p:sp>
        <p:nvSpPr>
          <p:cNvPr id="3" name="Content Placeholder 2"/>
          <p:cNvSpPr>
            <a:spLocks noGrp="1"/>
          </p:cNvSpPr>
          <p:nvPr>
            <p:ph idx="1"/>
          </p:nvPr>
        </p:nvSpPr>
        <p:spPr/>
        <p:txBody>
          <a:bodyPr>
            <a:normAutofit/>
          </a:bodyPr>
          <a:lstStyle/>
          <a:p>
            <a:pPr algn="r" rtl="1"/>
            <a:r>
              <a:rPr lang="fa-IR" sz="2800" dirty="0"/>
              <a:t>پنجره های چوبی</a:t>
            </a:r>
            <a:endParaRPr lang="en-US" sz="2800" dirty="0"/>
          </a:p>
          <a:p>
            <a:pPr algn="r" rtl="1"/>
            <a:r>
              <a:rPr lang="fa-IR" sz="2800" dirty="0"/>
              <a:t>پنجره های فلزی (آهنی  و آلومینیومی)</a:t>
            </a:r>
            <a:endParaRPr lang="en-US" sz="2800" dirty="0"/>
          </a:p>
          <a:p>
            <a:pPr algn="r" rtl="1"/>
            <a:r>
              <a:rPr lang="fa-IR" sz="2800" dirty="0"/>
              <a:t>پنجره های کامپوزیت ( فایبر گلاس، </a:t>
            </a:r>
            <a:r>
              <a:rPr lang="en-US" sz="2800" dirty="0"/>
              <a:t>PVC</a:t>
            </a:r>
            <a:r>
              <a:rPr lang="fa-IR" sz="2800" dirty="0"/>
              <a:t> و  </a:t>
            </a:r>
            <a:r>
              <a:rPr lang="en-US" sz="2800" dirty="0"/>
              <a:t>UPVC</a:t>
            </a:r>
            <a:r>
              <a:rPr lang="fa-IR" sz="2800" dirty="0"/>
              <a:t>)</a:t>
            </a:r>
            <a:endParaRPr lang="en-US" sz="2800" dirty="0"/>
          </a:p>
          <a:p>
            <a:pPr marL="0" indent="0" algn="r" rtl="1">
              <a:buNone/>
            </a:pPr>
            <a:endParaRPr lang="fa-IR" sz="2800" b="1" dirty="0"/>
          </a:p>
        </p:txBody>
      </p:sp>
    </p:spTree>
    <p:extLst>
      <p:ext uri="{BB962C8B-B14F-4D97-AF65-F5344CB8AC3E}">
        <p14:creationId xmlns:p14="http://schemas.microsoft.com/office/powerpoint/2010/main" val="3606685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t>پنجره کلنگی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346" y="2045777"/>
            <a:ext cx="4240146" cy="3719592"/>
          </a:xfrm>
        </p:spPr>
      </p:pic>
      <p:sp>
        <p:nvSpPr>
          <p:cNvPr id="6" name="Rectangle 5"/>
          <p:cNvSpPr/>
          <p:nvPr/>
        </p:nvSpPr>
        <p:spPr>
          <a:xfrm>
            <a:off x="3931404" y="2045777"/>
            <a:ext cx="6096000" cy="1200329"/>
          </a:xfrm>
          <a:prstGeom prst="rect">
            <a:avLst/>
          </a:prstGeom>
        </p:spPr>
        <p:txBody>
          <a:bodyPr>
            <a:spAutoFit/>
          </a:bodyPr>
          <a:lstStyle/>
          <a:p>
            <a:pPr algn="r" rtl="1"/>
            <a:r>
              <a:rPr lang="fa-IR" dirty="0"/>
              <a:t>منحصرا در پنجره های لولایی از باز شوی کلنگی می توان استفاده کرد. بازشو کلنگی به صورت چفت و زبانه بوده و فاقد دستگیره می باشد. باز شدن آن فقط از بالا یا فقط از پایین امکان پذیر است. </a:t>
            </a:r>
            <a:endParaRPr lang="en-US" dirty="0"/>
          </a:p>
        </p:txBody>
      </p:sp>
      <p:sp>
        <p:nvSpPr>
          <p:cNvPr id="7" name="Rectangle 6"/>
          <p:cNvSpPr/>
          <p:nvPr/>
        </p:nvSpPr>
        <p:spPr>
          <a:xfrm>
            <a:off x="3931404" y="3361483"/>
            <a:ext cx="6096000" cy="923330"/>
          </a:xfrm>
          <a:prstGeom prst="rect">
            <a:avLst/>
          </a:prstGeom>
        </p:spPr>
        <p:txBody>
          <a:bodyPr>
            <a:spAutoFit/>
          </a:bodyPr>
          <a:lstStyle/>
          <a:p>
            <a:pPr algn="r" rtl="1"/>
            <a:r>
              <a:rPr lang="fa-IR" dirty="0"/>
              <a:t>برای باز کردن این نوع پنجره، ابتدا چفتی پنجره را به سمت پایین کشیده تا چفت از زبانه بیرون آمده و پنجره حدود ۴۰ سانتی متر باز می شود.</a:t>
            </a:r>
            <a:endParaRPr lang="en-US" dirty="0"/>
          </a:p>
        </p:txBody>
      </p:sp>
    </p:spTree>
    <p:extLst>
      <p:ext uri="{BB962C8B-B14F-4D97-AF65-F5344CB8AC3E}">
        <p14:creationId xmlns:p14="http://schemas.microsoft.com/office/powerpoint/2010/main" val="2115049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t>پنجره کشویی</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352" y="1930400"/>
            <a:ext cx="3713203" cy="3757478"/>
          </a:xfrm>
        </p:spPr>
      </p:pic>
      <p:sp>
        <p:nvSpPr>
          <p:cNvPr id="5" name="Rectangle 4"/>
          <p:cNvSpPr/>
          <p:nvPr/>
        </p:nvSpPr>
        <p:spPr>
          <a:xfrm>
            <a:off x="3931403" y="2130427"/>
            <a:ext cx="6096000" cy="923330"/>
          </a:xfrm>
          <a:prstGeom prst="rect">
            <a:avLst/>
          </a:prstGeom>
        </p:spPr>
        <p:txBody>
          <a:bodyPr>
            <a:spAutoFit/>
          </a:bodyPr>
          <a:lstStyle/>
          <a:p>
            <a:pPr algn="r" rtl="1"/>
            <a:r>
              <a:rPr lang="fa-IR" dirty="0"/>
              <a:t>دراین نوع باز شو نیز اگر دستگیره رو به پایین باشد پنجره قفل می باشد. </a:t>
            </a:r>
            <a:br>
              <a:rPr lang="fa-IR" dirty="0"/>
            </a:br>
            <a:endParaRPr lang="en-US" dirty="0"/>
          </a:p>
        </p:txBody>
      </p:sp>
    </p:spTree>
    <p:extLst>
      <p:ext uri="{BB962C8B-B14F-4D97-AF65-F5344CB8AC3E}">
        <p14:creationId xmlns:p14="http://schemas.microsoft.com/office/powerpoint/2010/main" val="4140994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a:t>پنجره های دوجداره(</a:t>
            </a:r>
            <a:r>
              <a:rPr lang="en-US" sz="2400" dirty="0"/>
              <a:t> (</a:t>
            </a:r>
            <a:r>
              <a:rPr lang="en-US" sz="2400" dirty="0" err="1"/>
              <a:t>Upvc</a:t>
            </a:r>
            <a:r>
              <a:rPr lang="en-US" sz="2400" dirty="0"/>
              <a:t/>
            </a:r>
            <a:br>
              <a:rPr lang="en-US" sz="2400" dirty="0"/>
            </a:br>
            <a:endParaRPr lang="en-US" sz="2400" dirty="0"/>
          </a:p>
        </p:txBody>
      </p:sp>
      <p:sp>
        <p:nvSpPr>
          <p:cNvPr id="3" name="Content Placeholder 2"/>
          <p:cNvSpPr>
            <a:spLocks noGrp="1"/>
          </p:cNvSpPr>
          <p:nvPr>
            <p:ph idx="1"/>
          </p:nvPr>
        </p:nvSpPr>
        <p:spPr/>
        <p:txBody>
          <a:bodyPr>
            <a:normAutofit/>
          </a:bodyPr>
          <a:lstStyle/>
          <a:p>
            <a:pPr algn="just" rtl="1"/>
            <a:r>
              <a:rPr lang="fa-IR" sz="2200" dirty="0"/>
              <a:t>مزایای پنجره های دوجداره</a:t>
            </a:r>
            <a:r>
              <a:rPr lang="en-US" sz="2200" dirty="0"/>
              <a:t> (</a:t>
            </a:r>
            <a:r>
              <a:rPr lang="en-US" sz="2200" dirty="0" err="1"/>
              <a:t>Upvc</a:t>
            </a:r>
            <a:r>
              <a:rPr lang="en-US" sz="2200" dirty="0"/>
              <a:t>)  </a:t>
            </a:r>
          </a:p>
          <a:p>
            <a:pPr algn="just" rtl="1"/>
            <a:r>
              <a:rPr lang="en-US" sz="2200" dirty="0"/>
              <a:t>   </a:t>
            </a:r>
            <a:r>
              <a:rPr lang="fa-IR" sz="2200" dirty="0"/>
              <a:t>در و پنجره های</a:t>
            </a:r>
            <a:r>
              <a:rPr lang="en-US" sz="2200" dirty="0"/>
              <a:t> (</a:t>
            </a:r>
            <a:r>
              <a:rPr lang="en-US" sz="2200" dirty="0" err="1"/>
              <a:t>Upvc</a:t>
            </a:r>
            <a:r>
              <a:rPr lang="en-US" sz="2200" dirty="0"/>
              <a:t>) </a:t>
            </a:r>
            <a:r>
              <a:rPr lang="fa-IR" sz="2200" dirty="0"/>
              <a:t>طی سالیان اخیر یکی از رایج ترین و پرآوازه ترین انواع پنجره بوده اند و در کمتر از یک دهه حضور فعال در ایران گوی سبقت را از سایر انواع در و پنجره ربوده اند</a:t>
            </a:r>
            <a:r>
              <a:rPr lang="en-US" sz="2200" dirty="0"/>
              <a:t>.  </a:t>
            </a:r>
          </a:p>
          <a:p>
            <a:pPr algn="just"/>
            <a:endParaRPr lang="en-US" sz="2200" dirty="0"/>
          </a:p>
        </p:txBody>
      </p:sp>
    </p:spTree>
    <p:extLst>
      <p:ext uri="{BB962C8B-B14F-4D97-AF65-F5344CB8AC3E}">
        <p14:creationId xmlns:p14="http://schemas.microsoft.com/office/powerpoint/2010/main" val="146798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6976"/>
            <a:ext cx="8596668" cy="743919"/>
          </a:xfrm>
        </p:spPr>
        <p:txBody>
          <a:bodyPr/>
          <a:lstStyle/>
          <a:p>
            <a:pPr algn="r"/>
            <a:r>
              <a:rPr lang="fa-IR" dirty="0" smtClean="0"/>
              <a:t>مزایای پنجره 2 جداره:</a:t>
            </a:r>
            <a:endParaRPr lang="en-US" dirty="0"/>
          </a:p>
        </p:txBody>
      </p:sp>
      <p:sp>
        <p:nvSpPr>
          <p:cNvPr id="3" name="Content Placeholder 2"/>
          <p:cNvSpPr>
            <a:spLocks noGrp="1"/>
          </p:cNvSpPr>
          <p:nvPr>
            <p:ph idx="1"/>
          </p:nvPr>
        </p:nvSpPr>
        <p:spPr>
          <a:xfrm>
            <a:off x="677334" y="1069383"/>
            <a:ext cx="8596668" cy="4971979"/>
          </a:xfrm>
        </p:spPr>
        <p:txBody>
          <a:bodyPr>
            <a:normAutofit/>
          </a:bodyPr>
          <a:lstStyle/>
          <a:p>
            <a:pPr algn="r" rtl="1"/>
            <a:r>
              <a:rPr lang="fa-IR" sz="2200" dirty="0" smtClean="0"/>
              <a:t>۱</a:t>
            </a:r>
            <a:r>
              <a:rPr lang="fa-IR" sz="2200" dirty="0"/>
              <a:t>-</a:t>
            </a:r>
            <a:r>
              <a:rPr lang="fa-IR" sz="2200" dirty="0" smtClean="0"/>
              <a:t> دوام </a:t>
            </a:r>
            <a:r>
              <a:rPr lang="fa-IR" sz="2200" dirty="0"/>
              <a:t>و استحکام </a:t>
            </a:r>
            <a:r>
              <a:rPr lang="fa-IR" sz="2200" dirty="0" smtClean="0"/>
              <a:t>بالا</a:t>
            </a:r>
            <a:endParaRPr lang="fa-IR" sz="2200" dirty="0"/>
          </a:p>
          <a:p>
            <a:pPr algn="r" rtl="1"/>
            <a:r>
              <a:rPr lang="fa-IR" sz="2200" dirty="0" smtClean="0"/>
              <a:t>۲- </a:t>
            </a:r>
            <a:r>
              <a:rPr lang="en-US" sz="2200" dirty="0" smtClean="0"/>
              <a:t> </a:t>
            </a:r>
            <a:r>
              <a:rPr lang="fa-IR" sz="2200" dirty="0"/>
              <a:t>ثبات </a:t>
            </a:r>
            <a:r>
              <a:rPr lang="fa-IR" sz="2200" dirty="0" smtClean="0"/>
              <a:t>رنگ</a:t>
            </a:r>
          </a:p>
          <a:p>
            <a:pPr algn="r" rtl="1"/>
            <a:r>
              <a:rPr lang="fa-IR" sz="2200" dirty="0" smtClean="0"/>
              <a:t>۳-</a:t>
            </a:r>
            <a:r>
              <a:rPr lang="en-US" sz="2200" dirty="0" smtClean="0"/>
              <a:t> </a:t>
            </a:r>
            <a:r>
              <a:rPr lang="fa-IR" sz="2200" dirty="0" smtClean="0"/>
              <a:t>تنوع </a:t>
            </a:r>
            <a:r>
              <a:rPr lang="fa-IR" sz="2200" dirty="0"/>
              <a:t>رنگی </a:t>
            </a:r>
            <a:r>
              <a:rPr lang="fa-IR" sz="2200" dirty="0" smtClean="0"/>
              <a:t>نامحدود</a:t>
            </a:r>
          </a:p>
          <a:p>
            <a:pPr algn="r" rtl="1"/>
            <a:r>
              <a:rPr lang="fa-IR" sz="2200" dirty="0" smtClean="0"/>
              <a:t>۴</a:t>
            </a:r>
            <a:r>
              <a:rPr lang="fa-IR" sz="2200" dirty="0"/>
              <a:t>-</a:t>
            </a:r>
            <a:r>
              <a:rPr lang="en-US" sz="2200" dirty="0" smtClean="0"/>
              <a:t> </a:t>
            </a:r>
            <a:r>
              <a:rPr lang="fa-IR" sz="2200" dirty="0"/>
              <a:t>عایق </a:t>
            </a:r>
            <a:r>
              <a:rPr lang="fa-IR" sz="2200" dirty="0" smtClean="0"/>
              <a:t>بندی</a:t>
            </a:r>
          </a:p>
          <a:p>
            <a:pPr algn="r" rtl="1"/>
            <a:r>
              <a:rPr lang="fa-IR" sz="2200" dirty="0" smtClean="0"/>
              <a:t>۵</a:t>
            </a:r>
            <a:r>
              <a:rPr lang="fa-IR" sz="2200" dirty="0"/>
              <a:t>-</a:t>
            </a:r>
            <a:r>
              <a:rPr lang="en-US" sz="2200" dirty="0" smtClean="0"/>
              <a:t> </a:t>
            </a:r>
            <a:r>
              <a:rPr lang="fa-IR" sz="2200" dirty="0"/>
              <a:t>امکان استفاده از شیشه های </a:t>
            </a:r>
            <a:r>
              <a:rPr lang="fa-IR" sz="2200" dirty="0" smtClean="0"/>
              <a:t>چندجداره</a:t>
            </a:r>
          </a:p>
          <a:p>
            <a:pPr algn="r" rtl="1"/>
            <a:r>
              <a:rPr lang="fa-IR" sz="2200" dirty="0" smtClean="0"/>
              <a:t>۶</a:t>
            </a:r>
            <a:r>
              <a:rPr lang="fa-IR" sz="2200" dirty="0"/>
              <a:t>-</a:t>
            </a:r>
            <a:r>
              <a:rPr lang="en-US" sz="2200" dirty="0" smtClean="0"/>
              <a:t> </a:t>
            </a:r>
            <a:r>
              <a:rPr lang="fa-IR" sz="2200" dirty="0"/>
              <a:t>افزایش ضریب </a:t>
            </a:r>
            <a:r>
              <a:rPr lang="fa-IR" sz="2200" dirty="0" smtClean="0"/>
              <a:t>امنیتی</a:t>
            </a:r>
          </a:p>
          <a:p>
            <a:pPr algn="r" rtl="1"/>
            <a:r>
              <a:rPr lang="fa-IR" sz="2200" dirty="0" smtClean="0"/>
              <a:t>۷</a:t>
            </a:r>
            <a:r>
              <a:rPr lang="fa-IR" sz="2200" dirty="0"/>
              <a:t>-</a:t>
            </a:r>
            <a:r>
              <a:rPr lang="en-US" sz="2200" dirty="0" smtClean="0"/>
              <a:t> </a:t>
            </a:r>
            <a:r>
              <a:rPr lang="fa-IR" sz="2200" dirty="0"/>
              <a:t>تنوع بسیار بالا در بازشو </a:t>
            </a:r>
            <a:r>
              <a:rPr lang="fa-IR" sz="2200" dirty="0" smtClean="0"/>
              <a:t>ها</a:t>
            </a:r>
          </a:p>
          <a:p>
            <a:pPr algn="r" rtl="1"/>
            <a:r>
              <a:rPr lang="fa-IR" sz="2200" dirty="0" smtClean="0"/>
              <a:t>۸</a:t>
            </a:r>
            <a:r>
              <a:rPr lang="fa-IR" sz="2200" dirty="0"/>
              <a:t>-</a:t>
            </a:r>
            <a:r>
              <a:rPr lang="en-US" sz="2200" dirty="0" smtClean="0"/>
              <a:t> </a:t>
            </a:r>
            <a:r>
              <a:rPr lang="fa-IR" sz="2200" dirty="0"/>
              <a:t>امکان استفاده از یراق آلات </a:t>
            </a:r>
            <a:r>
              <a:rPr lang="fa-IR" sz="2200" dirty="0" smtClean="0"/>
              <a:t>الکترونیکی</a:t>
            </a:r>
          </a:p>
          <a:p>
            <a:pPr algn="r" rtl="1"/>
            <a:r>
              <a:rPr lang="fa-IR" sz="2200" dirty="0" smtClean="0"/>
              <a:t>۹-</a:t>
            </a:r>
            <a:r>
              <a:rPr lang="en-US" sz="2200" dirty="0" smtClean="0"/>
              <a:t> </a:t>
            </a:r>
            <a:r>
              <a:rPr lang="fa-IR" sz="2200" dirty="0"/>
              <a:t>امکان ساخت و اجرای همه اشکال هندسی بدون </a:t>
            </a:r>
            <a:r>
              <a:rPr lang="fa-IR" sz="2200" dirty="0" smtClean="0"/>
              <a:t>محدودیت</a:t>
            </a:r>
          </a:p>
          <a:p>
            <a:pPr algn="r" rtl="1"/>
            <a:r>
              <a:rPr lang="fa-IR" sz="2400" dirty="0" smtClean="0"/>
              <a:t>۱۰</a:t>
            </a:r>
            <a:r>
              <a:rPr lang="fa-IR" sz="2400" dirty="0"/>
              <a:t>-</a:t>
            </a:r>
            <a:r>
              <a:rPr lang="en-US" sz="2400" dirty="0" smtClean="0"/>
              <a:t> </a:t>
            </a:r>
            <a:r>
              <a:rPr lang="fa-IR" sz="2400" dirty="0"/>
              <a:t>قابلیت بازسازی و تعویض پنجره های </a:t>
            </a:r>
            <a:r>
              <a:rPr lang="fa-IR" sz="2400" dirty="0" smtClean="0"/>
              <a:t>قدیمی</a:t>
            </a:r>
            <a:r>
              <a:rPr lang="fa-IR" sz="2200" dirty="0" smtClean="0"/>
              <a:t/>
            </a:r>
            <a:br>
              <a:rPr lang="fa-IR" sz="2200" dirty="0" smtClean="0"/>
            </a:br>
            <a:endParaRPr lang="en-US" sz="2200" dirty="0"/>
          </a:p>
        </p:txBody>
      </p:sp>
    </p:spTree>
    <p:extLst>
      <p:ext uri="{BB962C8B-B14F-4D97-AF65-F5344CB8AC3E}">
        <p14:creationId xmlns:p14="http://schemas.microsoft.com/office/powerpoint/2010/main" val="2771796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400" b="1" dirty="0"/>
              <a:t>ساختار پنجره دوجداره:</a:t>
            </a:r>
            <a:r>
              <a:rPr lang="en-US" sz="2400" dirty="0"/>
              <a:t/>
            </a:r>
            <a:br>
              <a:rPr lang="en-US" sz="2400" dirty="0"/>
            </a:br>
            <a:endParaRPr lang="en-US" sz="2400" dirty="0"/>
          </a:p>
        </p:txBody>
      </p:sp>
      <p:sp>
        <p:nvSpPr>
          <p:cNvPr id="3" name="Content Placeholder 2"/>
          <p:cNvSpPr>
            <a:spLocks noGrp="1"/>
          </p:cNvSpPr>
          <p:nvPr>
            <p:ph idx="1"/>
          </p:nvPr>
        </p:nvSpPr>
        <p:spPr>
          <a:xfrm>
            <a:off x="677334" y="1673817"/>
            <a:ext cx="8596668" cy="4367545"/>
          </a:xfrm>
        </p:spPr>
        <p:txBody>
          <a:bodyPr>
            <a:normAutofit/>
          </a:bodyPr>
          <a:lstStyle/>
          <a:p>
            <a:pPr algn="just" rtl="1"/>
            <a:r>
              <a:rPr lang="fa-IR" sz="2200" dirty="0"/>
              <a:t>اساس پنجره دوجداره، شیشه دوجداره آن می باشد. سیستم شیشه دو جداره شامل دو یا چند لایه شیشه که به طور موازی در فواصل مساوی از یکدیگر قرار گرفته اند و توسط اسپیسر در دور تادور آن ، از هم جدا شده اند. فضای بین شیشه ها را می توان با هوا یا گاز آرگون (عایق حرارتی) وهمچنین گاز</a:t>
            </a:r>
            <a:r>
              <a:rPr lang="en-US" sz="2200" dirty="0"/>
              <a:t>SF6 </a:t>
            </a:r>
            <a:r>
              <a:rPr lang="fa-IR" sz="2200" dirty="0"/>
              <a:t> (عایق صوتی)  و یا ترکیبی از هردو با فشاری تقریبا معادل فشار هوا پر نمود. در شیشه های دو جداره غالباً از اسپیسرهای آلومینیمی استفاده می شود که درون اسپیسر را با ماده رطوبت گیر (سیلیکا ژل) پر می کنند که این ماده سبب جذب رطوبت هوای مابین دو شیشه می گردد و توسط مواد درزگیر مناسب ، کاملاً آب بندی شده است.</a:t>
            </a:r>
            <a:endParaRPr lang="en-US" sz="2200" dirty="0"/>
          </a:p>
          <a:p>
            <a:pPr algn="just" rtl="1"/>
            <a:endParaRPr lang="en-US" sz="2200" dirty="0"/>
          </a:p>
        </p:txBody>
      </p:sp>
    </p:spTree>
    <p:extLst>
      <p:ext uri="{BB962C8B-B14F-4D97-AF65-F5344CB8AC3E}">
        <p14:creationId xmlns:p14="http://schemas.microsoft.com/office/powerpoint/2010/main" val="3311498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400" b="1" dirty="0"/>
              <a:t>اجزای اصلی پنجره‌های عایق:</a:t>
            </a:r>
            <a:r>
              <a:rPr lang="en-US" sz="2400" b="1" dirty="0"/>
              <a:t/>
            </a:r>
            <a:br>
              <a:rPr lang="en-US" sz="2400" b="1" dirty="0"/>
            </a:br>
            <a:endParaRPr lang="en-US" sz="2400" dirty="0"/>
          </a:p>
        </p:txBody>
      </p:sp>
      <p:sp>
        <p:nvSpPr>
          <p:cNvPr id="3" name="Content Placeholder 2"/>
          <p:cNvSpPr>
            <a:spLocks noGrp="1"/>
          </p:cNvSpPr>
          <p:nvPr>
            <p:ph idx="1"/>
          </p:nvPr>
        </p:nvSpPr>
        <p:spPr/>
        <p:txBody>
          <a:bodyPr>
            <a:normAutofit/>
          </a:bodyPr>
          <a:lstStyle/>
          <a:p>
            <a:pPr algn="just" rtl="1"/>
            <a:r>
              <a:rPr lang="fa-IR" sz="2200" dirty="0"/>
              <a:t>1-قاب و بازشو پنجره</a:t>
            </a:r>
            <a:endParaRPr lang="en-US" sz="2200" b="1" dirty="0"/>
          </a:p>
          <a:p>
            <a:pPr algn="just" rtl="1"/>
            <a:r>
              <a:rPr lang="fa-IR" sz="2200" dirty="0"/>
              <a:t>2-شیشه سه جداره</a:t>
            </a:r>
            <a:endParaRPr lang="en-US" sz="2200" b="1" dirty="0"/>
          </a:p>
          <a:p>
            <a:pPr algn="just" rtl="1"/>
            <a:r>
              <a:rPr lang="fa-IR" sz="2200" dirty="0"/>
              <a:t>3-لاستیک درزگیر</a:t>
            </a:r>
            <a:endParaRPr lang="en-US" sz="2200" b="1" dirty="0"/>
          </a:p>
          <a:p>
            <a:pPr algn="just" rtl="1"/>
            <a:r>
              <a:rPr lang="fa-IR" sz="2200" dirty="0"/>
              <a:t>4-پروفیل گالوانیزه بعنوان استراکچر پنجره</a:t>
            </a:r>
            <a:endParaRPr lang="en-US" sz="2200" b="1" dirty="0"/>
          </a:p>
          <a:p>
            <a:pPr algn="just"/>
            <a:endParaRPr lang="en-US" sz="2200" dirty="0"/>
          </a:p>
        </p:txBody>
      </p:sp>
    </p:spTree>
    <p:extLst>
      <p:ext uri="{BB962C8B-B14F-4D97-AF65-F5344CB8AC3E}">
        <p14:creationId xmlns:p14="http://schemas.microsoft.com/office/powerpoint/2010/main" val="4032585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b="1" dirty="0"/>
              <a:t>مزایای پنجره‌های سه جداره:</a:t>
            </a:r>
            <a:r>
              <a:rPr lang="en-US" sz="2400" b="1" dirty="0"/>
              <a:t/>
            </a:r>
            <a:br>
              <a:rPr lang="en-US" sz="2400" b="1" dirty="0"/>
            </a:br>
            <a:endParaRPr lang="en-US" sz="2400" dirty="0"/>
          </a:p>
        </p:txBody>
      </p:sp>
      <p:sp>
        <p:nvSpPr>
          <p:cNvPr id="3" name="Content Placeholder 2"/>
          <p:cNvSpPr>
            <a:spLocks noGrp="1"/>
          </p:cNvSpPr>
          <p:nvPr>
            <p:ph idx="1"/>
          </p:nvPr>
        </p:nvSpPr>
        <p:spPr>
          <a:xfrm>
            <a:off x="247973" y="1720313"/>
            <a:ext cx="9026029" cy="4321050"/>
          </a:xfrm>
        </p:spPr>
        <p:txBody>
          <a:bodyPr>
            <a:normAutofit/>
          </a:bodyPr>
          <a:lstStyle/>
          <a:p>
            <a:pPr algn="r" rtl="1"/>
            <a:r>
              <a:rPr lang="fa-IR" sz="2200" dirty="0"/>
              <a:t>1-عایق مناسب در برابر گرما و سرما</a:t>
            </a:r>
            <a:endParaRPr lang="en-US" sz="2200" b="1" dirty="0"/>
          </a:p>
          <a:p>
            <a:pPr algn="r" rtl="1"/>
            <a:r>
              <a:rPr lang="fa-IR" sz="2200" dirty="0"/>
              <a:t>2-مانع نفوذ گرد و غبار ، دود و آلودگی های محیطی</a:t>
            </a:r>
            <a:endParaRPr lang="en-US" sz="2200" b="1" dirty="0"/>
          </a:p>
          <a:p>
            <a:pPr algn="r" rtl="1"/>
            <a:r>
              <a:rPr lang="fa-IR" sz="2200" dirty="0"/>
              <a:t>3-عایق صوت تا 55 دسیبل</a:t>
            </a:r>
            <a:endParaRPr lang="en-US" sz="2200" b="1" dirty="0"/>
          </a:p>
          <a:p>
            <a:pPr algn="r" rtl="1"/>
            <a:r>
              <a:rPr lang="fa-IR" sz="2200" dirty="0"/>
              <a:t>4-تنوع  اشکال بازشو و شکل پذیری متناسب با معماری و فضای ساختمان</a:t>
            </a:r>
            <a:endParaRPr lang="en-US" sz="2200" b="1" dirty="0"/>
          </a:p>
          <a:p>
            <a:pPr algn="r" rtl="1"/>
            <a:r>
              <a:rPr lang="fa-IR" sz="2200" dirty="0"/>
              <a:t>5-مقاوم در برابر نور خورشید </a:t>
            </a:r>
            <a:endParaRPr lang="en-US" sz="2200" b="1" dirty="0"/>
          </a:p>
          <a:p>
            <a:pPr algn="r" rtl="1"/>
            <a:r>
              <a:rPr lang="fa-IR" sz="2200" dirty="0"/>
              <a:t>6-مقاوم در برابر خوردگی و پوسیدگی</a:t>
            </a:r>
            <a:endParaRPr lang="en-US" sz="2200" b="1" dirty="0"/>
          </a:p>
          <a:p>
            <a:pPr algn="r" rtl="1"/>
            <a:r>
              <a:rPr lang="fa-IR" sz="2200" dirty="0"/>
              <a:t>7-قابلیت نصب یراق آلات استاندارد</a:t>
            </a:r>
            <a:endParaRPr lang="en-US" sz="2200" b="1" dirty="0"/>
          </a:p>
          <a:p>
            <a:pPr algn="r"/>
            <a:endParaRPr lang="en-US" sz="2200" dirty="0"/>
          </a:p>
        </p:txBody>
      </p:sp>
    </p:spTree>
    <p:extLst>
      <p:ext uri="{BB962C8B-B14F-4D97-AF65-F5344CB8AC3E}">
        <p14:creationId xmlns:p14="http://schemas.microsoft.com/office/powerpoint/2010/main" val="1879567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sz="2700" b="1" dirty="0"/>
              <a:t>پنجره های چوبی</a:t>
            </a:r>
            <a:r>
              <a:rPr lang="en-US" sz="2700" dirty="0"/>
              <a:t/>
            </a:r>
            <a:br>
              <a:rPr lang="en-US" sz="2700" dirty="0"/>
            </a:br>
            <a:r>
              <a:rPr lang="en-US" b="1" dirty="0"/>
              <a:t/>
            </a:r>
            <a:br>
              <a:rPr lang="en-US" b="1" dirty="0"/>
            </a:br>
            <a:endParaRPr lang="en-US" dirty="0"/>
          </a:p>
        </p:txBody>
      </p:sp>
      <p:sp>
        <p:nvSpPr>
          <p:cNvPr id="3" name="Content Placeholder 2"/>
          <p:cNvSpPr>
            <a:spLocks noGrp="1"/>
          </p:cNvSpPr>
          <p:nvPr>
            <p:ph idx="1"/>
          </p:nvPr>
        </p:nvSpPr>
        <p:spPr>
          <a:xfrm>
            <a:off x="677334" y="1658319"/>
            <a:ext cx="8596668" cy="4383043"/>
          </a:xfrm>
        </p:spPr>
        <p:txBody>
          <a:bodyPr>
            <a:noAutofit/>
          </a:bodyPr>
          <a:lstStyle/>
          <a:p>
            <a:pPr algn="just" rtl="1"/>
            <a:r>
              <a:rPr lang="fa-IR" sz="2200" dirty="0"/>
              <a:t>چوب به عنوان نخستین ماده اولیه ای که بشر برای ساخت درب و پنجره مورد استفاده قرار داده است به سبب زیبایی و اصالت منحصر به فرد خود همواره جایگاه خود را در این صنعت حفظ کرده است. از زمان تولید پنجره های اولیه تا کنون</a:t>
            </a:r>
            <a:r>
              <a:rPr lang="fa-IR" sz="2200" dirty="0">
                <a:hlinkClick r:id="rId2"/>
              </a:rPr>
              <a:t>تکنولوژی</a:t>
            </a:r>
            <a:r>
              <a:rPr lang="fa-IR" sz="2200" dirty="0"/>
              <a:t> فرآوری و کاربرد چوب همیشه در حال رشد بوده است. ویژگی های پنجره های تمام چوب فرآوری شده تا به حدی پیشرفت داشته که می توان موارد زیر را در این باره نام برد:</a:t>
            </a:r>
            <a:br>
              <a:rPr lang="fa-IR" sz="2200" dirty="0"/>
            </a:br>
            <a:r>
              <a:rPr lang="fa-IR" sz="2200" dirty="0"/>
              <a:t>قابلیت ساخت به صورت دو جداره، زیبایی، طول عمر بالا، عایق حرارت - جلوگیری از اتلاف انرژی، عایق صوت، عایق در برابر عبور ذرات گرد و غبار و آلودگی هوا، عایق در برابر نفوذ آب، بی نیاز از رنگ، قابل شستشو، مقاوم در برابر نور آفتاب و حرارت، نصب و تعویض آسان، قابل استفاده در انواع شرایط آب و هوایی</a:t>
            </a:r>
            <a:endParaRPr lang="en-US" sz="2200" dirty="0"/>
          </a:p>
        </p:txBody>
      </p:sp>
    </p:spTree>
    <p:extLst>
      <p:ext uri="{BB962C8B-B14F-4D97-AF65-F5344CB8AC3E}">
        <p14:creationId xmlns:p14="http://schemas.microsoft.com/office/powerpoint/2010/main" val="1462293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38661" y="2061275"/>
            <a:ext cx="3692376" cy="3983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5300420" y="2061275"/>
            <a:ext cx="3973582" cy="3983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6582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7974"/>
            <a:ext cx="8596668" cy="929898"/>
          </a:xfrm>
        </p:spPr>
        <p:txBody>
          <a:bodyPr>
            <a:normAutofit fontScale="90000"/>
          </a:bodyPr>
          <a:lstStyle/>
          <a:p>
            <a:pPr algn="r" rtl="1"/>
            <a:r>
              <a:rPr lang="fa-IR" sz="2700" b="1" dirty="0"/>
              <a:t>پنجره های فلزی</a:t>
            </a:r>
            <a:r>
              <a:rPr lang="en-US" dirty="0"/>
              <a:t/>
            </a:r>
            <a:br>
              <a:rPr lang="en-US" dirty="0"/>
            </a:br>
            <a:r>
              <a:rPr lang="fa-IR" b="1" dirty="0"/>
              <a:t/>
            </a:r>
            <a:br>
              <a:rPr lang="fa-IR" b="1" dirty="0"/>
            </a:br>
            <a:endParaRPr lang="en-US" dirty="0"/>
          </a:p>
        </p:txBody>
      </p:sp>
      <p:sp>
        <p:nvSpPr>
          <p:cNvPr id="3" name="Content Placeholder 2"/>
          <p:cNvSpPr>
            <a:spLocks noGrp="1"/>
          </p:cNvSpPr>
          <p:nvPr>
            <p:ph idx="1"/>
          </p:nvPr>
        </p:nvSpPr>
        <p:spPr>
          <a:xfrm>
            <a:off x="677334" y="1363851"/>
            <a:ext cx="8596668" cy="4677511"/>
          </a:xfrm>
        </p:spPr>
        <p:txBody>
          <a:bodyPr>
            <a:normAutofit/>
          </a:bodyPr>
          <a:lstStyle/>
          <a:p>
            <a:pPr algn="r" rtl="1"/>
            <a:r>
              <a:rPr lang="fa-IR" sz="2200" dirty="0"/>
              <a:t>در میان انواع فلزهای موجود عناصر آلومینیوم و آهن برای ساخت و ساز پنجره ها در صنعت ساختمان مورد استفاده قرار می گیرند.</a:t>
            </a:r>
            <a:endParaRPr lang="en-US" sz="2200" dirty="0"/>
          </a:p>
        </p:txBody>
      </p:sp>
    </p:spTree>
    <p:extLst>
      <p:ext uri="{BB962C8B-B14F-4D97-AF65-F5344CB8AC3E}">
        <p14:creationId xmlns:p14="http://schemas.microsoft.com/office/powerpoint/2010/main" val="2968996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72312" y="1573939"/>
            <a:ext cx="7206711" cy="4377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80294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1478"/>
            <a:ext cx="8596668" cy="1518834"/>
          </a:xfrm>
        </p:spPr>
        <p:txBody>
          <a:bodyPr>
            <a:noAutofit/>
          </a:bodyPr>
          <a:lstStyle/>
          <a:p>
            <a:pPr algn="r" rtl="1"/>
            <a:r>
              <a:rPr lang="fa-IR" sz="2400" b="1" dirty="0"/>
              <a:t>پنجره های آلومینیمی</a:t>
            </a:r>
            <a:endParaRPr lang="en-US" sz="2400" dirty="0"/>
          </a:p>
        </p:txBody>
      </p:sp>
      <p:sp>
        <p:nvSpPr>
          <p:cNvPr id="3" name="Content Placeholder 2"/>
          <p:cNvSpPr>
            <a:spLocks noGrp="1"/>
          </p:cNvSpPr>
          <p:nvPr>
            <p:ph idx="1"/>
          </p:nvPr>
        </p:nvSpPr>
        <p:spPr>
          <a:xfrm>
            <a:off x="677334" y="1921791"/>
            <a:ext cx="8596668" cy="4119572"/>
          </a:xfrm>
        </p:spPr>
        <p:txBody>
          <a:bodyPr>
            <a:normAutofit/>
          </a:bodyPr>
          <a:lstStyle/>
          <a:p>
            <a:pPr algn="just" rtl="1"/>
            <a:r>
              <a:rPr lang="fa-IR" sz="2200" dirty="0"/>
              <a:t>پنجره های آلومینیمی دارای عمر بیشتری نسبت به چوب بوده و همچنین سبک تر و نازکتر است. حمل و نصب ساده تری نیز دارد. هرچند می توان شیشه این پنجره ها را دوجداره ساخت، اما از آنجا که بدنه قاب این نوع پنجره ها عایق نبوده و در نتیجه گرما را هدر می دهد و سرما را به </a:t>
            </a:r>
            <a:r>
              <a:rPr lang="fa-IR" sz="2200" dirty="0">
                <a:hlinkClick r:id="rId2"/>
              </a:rPr>
              <a:t>فضای داخلی</a:t>
            </a:r>
            <a:r>
              <a:rPr lang="fa-IR" sz="2200" dirty="0"/>
              <a:t> راه داده و عرق می کند، عملا خواص کامل پنجره های دوجداره را ندارند. آلومینیم یک فلز بوده و در مقابل خوردگی و زنگ زدگی آسیب پذیر است و به مرور زمان آسیب پذیرتر می شود. تورفتگی و خراش خوردگی آلومینیم قابل تعمیر نبوده و باید کلا تعویض گردد. گوشه های درب ها و پنجره های آلومینیمی به صورت مکانیکی به یکدیگر متصل می شوند که باعث آسیب پذیری آن در برابر تغییر شکل خواهد بود </a:t>
            </a:r>
            <a:endParaRPr lang="en-US" sz="2200" dirty="0"/>
          </a:p>
        </p:txBody>
      </p:sp>
    </p:spTree>
    <p:extLst>
      <p:ext uri="{BB962C8B-B14F-4D97-AF65-F5344CB8AC3E}">
        <p14:creationId xmlns:p14="http://schemas.microsoft.com/office/powerpoint/2010/main" val="3511079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70328" y="2129591"/>
            <a:ext cx="4272153" cy="3881437"/>
          </a:xfrm>
          <a:prstGeom prst="rect">
            <a:avLst/>
          </a:prstGeom>
        </p:spPr>
      </p:pic>
      <p:pic>
        <p:nvPicPr>
          <p:cNvPr id="3" name="Picture 2"/>
          <p:cNvPicPr>
            <a:picLocks noChangeAspect="1"/>
          </p:cNvPicPr>
          <p:nvPr/>
        </p:nvPicPr>
        <p:blipFill>
          <a:blip r:embed="rId3"/>
          <a:stretch>
            <a:fillRect/>
          </a:stretch>
        </p:blipFill>
        <p:spPr>
          <a:xfrm>
            <a:off x="4959458" y="1704814"/>
            <a:ext cx="4314543" cy="4959457"/>
          </a:xfrm>
          <a:prstGeom prst="rect">
            <a:avLst/>
          </a:prstGeom>
        </p:spPr>
      </p:pic>
    </p:spTree>
    <p:extLst>
      <p:ext uri="{BB962C8B-B14F-4D97-AF65-F5344CB8AC3E}">
        <p14:creationId xmlns:p14="http://schemas.microsoft.com/office/powerpoint/2010/main" val="2065972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0746"/>
          </a:xfrm>
        </p:spPr>
        <p:txBody>
          <a:bodyPr>
            <a:normAutofit fontScale="90000"/>
          </a:bodyPr>
          <a:lstStyle/>
          <a:p>
            <a:pPr algn="r"/>
            <a:r>
              <a:rPr lang="fa-IR" sz="2400" b="1" dirty="0"/>
              <a:t>پنجره های آهنی</a:t>
            </a:r>
            <a:r>
              <a:rPr lang="en-US" sz="2400" dirty="0"/>
              <a:t/>
            </a:r>
            <a:br>
              <a:rPr lang="en-US" sz="2400" dirty="0"/>
            </a:br>
            <a:endParaRPr lang="en-US" sz="2400" dirty="0"/>
          </a:p>
        </p:txBody>
      </p:sp>
      <p:sp>
        <p:nvSpPr>
          <p:cNvPr id="3" name="Content Placeholder 2"/>
          <p:cNvSpPr>
            <a:spLocks noGrp="1"/>
          </p:cNvSpPr>
          <p:nvPr>
            <p:ph idx="1"/>
          </p:nvPr>
        </p:nvSpPr>
        <p:spPr/>
        <p:txBody>
          <a:bodyPr>
            <a:normAutofit/>
          </a:bodyPr>
          <a:lstStyle/>
          <a:p>
            <a:pPr algn="just" rtl="1"/>
            <a:r>
              <a:rPr lang="fa-IR" sz="2200" dirty="0"/>
              <a:t>پنجره های آهنی نیز به صورت دوجداره قابل ساخت می باشند. حسن آنها قیمت مناسب تر، قابل ترمیم بودن (مثلا در صورت شکستگی لولاها) و رنگ پذیری مناسب می باشد. اما همان مشکلات عایقی پنجره های آلومینیومی را داراست. به علاوه درزگیری آن نیز معمولا به درستی قابل انجام نبوده و در هنگام بارندگی باعث نفوذ آب از اطراف به داخل پنجره می شود. زنگ زدگی به مرور زمان از دیگر مشکلات این نوع پنجره ها می باشد.</a:t>
            </a:r>
            <a:endParaRPr lang="en-US" sz="2200" dirty="0"/>
          </a:p>
          <a:p>
            <a:pPr algn="just" rtl="1"/>
            <a:endParaRPr lang="en-US" sz="2200" dirty="0"/>
          </a:p>
        </p:txBody>
      </p:sp>
    </p:spTree>
    <p:extLst>
      <p:ext uri="{BB962C8B-B14F-4D97-AF65-F5344CB8AC3E}">
        <p14:creationId xmlns:p14="http://schemas.microsoft.com/office/powerpoint/2010/main" val="28074528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377</TotalTime>
  <Words>757</Words>
  <Application>Microsoft Office PowerPoint</Application>
  <PresentationFormat>Widescreen</PresentationFormat>
  <Paragraphs>65</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Tahoma</vt:lpstr>
      <vt:lpstr>Trebuchet MS</vt:lpstr>
      <vt:lpstr>Wingdings 3</vt:lpstr>
      <vt:lpstr>Facet</vt:lpstr>
      <vt:lpstr>تاریخچه  </vt:lpstr>
      <vt:lpstr>انواع پنجره از نظر مصالح قاب</vt:lpstr>
      <vt:lpstr>پنجره های چوبی  </vt:lpstr>
      <vt:lpstr>PowerPoint Presentation</vt:lpstr>
      <vt:lpstr>پنجره های فلزی  </vt:lpstr>
      <vt:lpstr>PowerPoint Presentation</vt:lpstr>
      <vt:lpstr>پنجره های آلومینیمی</vt:lpstr>
      <vt:lpstr>PowerPoint Presentation</vt:lpstr>
      <vt:lpstr>پنجره های آهنی </vt:lpstr>
      <vt:lpstr>PowerPoint Presentation</vt:lpstr>
      <vt:lpstr>پنجره های کامپوزیت ( ترکیبی) </vt:lpstr>
      <vt:lpstr>PowerPoint Presentation</vt:lpstr>
      <vt:lpstr>پنجره های فایبر گلاس </vt:lpstr>
      <vt:lpstr>پنجره فایبر گلاس سایبانی</vt:lpstr>
      <vt:lpstr>پنجره درب دار فایبرگلاس</vt:lpstr>
      <vt:lpstr>پنجره فایبرگلاس با چهارچوب سفارشی</vt:lpstr>
      <vt:lpstr>پنجره های PVC و  UPVC </vt:lpstr>
      <vt:lpstr>نحوه باز و بسته کردن انواع پنجره ها</vt:lpstr>
      <vt:lpstr>پنجره دو حالته</vt:lpstr>
      <vt:lpstr>پنجره کلنگی :</vt:lpstr>
      <vt:lpstr>پنجره کشویی</vt:lpstr>
      <vt:lpstr>پنجره های دوجداره( (Upvc </vt:lpstr>
      <vt:lpstr>مزایای پنجره 2 جداره:</vt:lpstr>
      <vt:lpstr>ساختار پنجره دوجداره: </vt:lpstr>
      <vt:lpstr>اجزای اصلی پنجره‌های عایق: </vt:lpstr>
      <vt:lpstr>مزایای پنجره‌های سه جداره: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تاریخچه</dc:title>
  <dc:creator>Windows User</dc:creator>
  <cp:lastModifiedBy>Windows User</cp:lastModifiedBy>
  <cp:revision>21</cp:revision>
  <dcterms:created xsi:type="dcterms:W3CDTF">2020-02-25T15:52:57Z</dcterms:created>
  <dcterms:modified xsi:type="dcterms:W3CDTF">2020-03-29T12:30:45Z</dcterms:modified>
</cp:coreProperties>
</file>