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3869B1E-FC61-4260-8BF1-F560BBA9BE70}" type="datetimeFigureOut">
              <a:rPr lang="fa-IR" smtClean="0"/>
              <a:pPr/>
              <a:t>1441/08/10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567812-8AE6-4C5C-8898-027A5F3C25C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2876" y="500042"/>
            <a:ext cx="885828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cs typeface="B Mitra" pitchFamily="2" charset="-78"/>
              </a:rPr>
              <a:t>جلسه </a:t>
            </a:r>
            <a:r>
              <a:rPr lang="fa-IR" sz="2800" dirty="0" smtClean="0">
                <a:cs typeface="B Mitra" pitchFamily="2" charset="-78"/>
              </a:rPr>
              <a:t>سوم:مدرنیته </a:t>
            </a:r>
            <a:r>
              <a:rPr lang="fa-IR" sz="2800" dirty="0" smtClean="0">
                <a:cs typeface="B Mitra" pitchFamily="2" charset="-78"/>
              </a:rPr>
              <a:t>و زمینه های آن</a:t>
            </a:r>
          </a:p>
          <a:p>
            <a:endParaRPr lang="fa-IR" sz="2400" dirty="0" smtClean="0">
              <a:cs typeface="B Mitra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b="1" dirty="0" smtClean="0">
                <a:cs typeface="B Mitra" pitchFamily="2" charset="-78"/>
              </a:rPr>
              <a:t>مدرنیته </a:t>
            </a:r>
          </a:p>
          <a:p>
            <a:r>
              <a:rPr lang="fa-IR" sz="2000" b="1" dirty="0" smtClean="0">
                <a:cs typeface="B Mitra" pitchFamily="2" charset="-78"/>
              </a:rPr>
              <a:t>برای فهمیدن چگونگی پیدایش مدرنیته باید ریشه های آن را در 400 سال بین پایان قرون وسطی(1400 میلادی تا 1800 میلادی)،بطور تقریبی،جستجو کرد.که مبدا آن  رنسانس ایتالیا ست.</a:t>
            </a:r>
          </a:p>
          <a:p>
            <a:endParaRPr lang="fa-IR" sz="20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مبدا رنسانس : فلورانس ایتالیا 400سال پیش از ظهورمعماری مدرن</a:t>
            </a:r>
            <a:endParaRPr lang="fa-IR" sz="2000" b="1" dirty="0" smtClean="0">
              <a:cs typeface="B Mitra" pitchFamily="2" charset="-78"/>
            </a:endParaRPr>
          </a:p>
          <a:p>
            <a:r>
              <a:rPr lang="fa-IR" sz="2000" dirty="0" smtClean="0">
                <a:cs typeface="B Mitra" pitchFamily="2" charset="-78"/>
              </a:rPr>
              <a:t>انسان به عنوان محور سنجش تمام ارزش ها جایگزین تفکرات روحانی قرون وسطا می شود . این عصر در مقابل عصرکلیسا و خدا محوری قرار دارد .( انسان محوری )</a:t>
            </a:r>
          </a:p>
          <a:p>
            <a:r>
              <a:rPr lang="fa-IR" sz="2000" dirty="0" smtClean="0">
                <a:cs typeface="B Mitra" pitchFamily="2" charset="-78"/>
              </a:rPr>
              <a:t>تفاوت مدرنیسم و مدرنیته :</a:t>
            </a:r>
          </a:p>
          <a:p>
            <a:r>
              <a:rPr lang="fa-IR" sz="2000" dirty="0" smtClean="0">
                <a:cs typeface="B Mitra" pitchFamily="2" charset="-78"/>
              </a:rPr>
              <a:t>مدرنیته : وضع و حالتی که در تاریخ اتفاق افتاده</a:t>
            </a:r>
          </a:p>
          <a:p>
            <a:r>
              <a:rPr lang="fa-IR" sz="2000" dirty="0" smtClean="0">
                <a:cs typeface="B Mitra" pitchFamily="2" charset="-78"/>
              </a:rPr>
              <a:t>مدرنیسم : ایدئولوژی و بنا به رویکردی، فهم مدرنیته از خودش است</a:t>
            </a:r>
          </a:p>
          <a:p>
            <a:endParaRPr lang="fa-IR" sz="2000" dirty="0" smtClean="0">
              <a:cs typeface="B Mitra" pitchFamily="2" charset="-78"/>
            </a:endParaRPr>
          </a:p>
          <a:p>
            <a:endParaRPr lang="fa-IR" sz="2400" dirty="0" smtClean="0">
              <a:cs typeface="B Mitra" pitchFamily="2" charset="-78"/>
            </a:endParaRPr>
          </a:p>
          <a:p>
            <a:pPr>
              <a:buFont typeface="Wingdings" pitchFamily="2" charset="2"/>
              <a:buChar char="q"/>
            </a:pPr>
            <a:r>
              <a:rPr lang="fa-IR" sz="2400" dirty="0" smtClean="0">
                <a:cs typeface="B Mitra" pitchFamily="2" charset="-78"/>
              </a:rPr>
              <a:t>زمینه های فکری و اجتماعی مدرنیته (1880 -1450) میلادی:</a:t>
            </a:r>
          </a:p>
          <a:p>
            <a:r>
              <a:rPr lang="fa-IR" sz="2000" dirty="0" smtClean="0">
                <a:cs typeface="B Mitra" pitchFamily="2" charset="-78"/>
              </a:rPr>
              <a:t>1-رنسانس،2- دین پیرایی ، 3-علم مداری ، 4-عصر روشنفکری ،5- انقلاب صنعتی</a:t>
            </a:r>
          </a:p>
          <a:p>
            <a:endParaRPr lang="fa-IR" sz="2000" dirty="0" smtClean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  <a:p>
            <a:endParaRPr lang="fa-IR" sz="2000" dirty="0" smtClean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  <a:p>
            <a:endParaRPr lang="fa-IR" sz="2000" dirty="0" smtClean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  <a:p>
            <a:endParaRPr lang="fa-IR" sz="2000" dirty="0" smtClean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  <a:p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889844"/>
            <a:ext cx="821537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Mitra" pitchFamily="2" charset="-78"/>
              </a:rPr>
              <a:t>1-رنسانس</a:t>
            </a:r>
          </a:p>
          <a:p>
            <a:r>
              <a:rPr lang="fa-IR" sz="2000" b="1" dirty="0" smtClean="0">
                <a:cs typeface="B Mitra" pitchFamily="2" charset="-78"/>
              </a:rPr>
              <a:t>تعریف:نهضتی هنری، ادبی و فلسفی به عنوان نقطه عطف تمدن غرب ،رنسانس به معنای تجدید حیات دوباره اصول و نماد های روم باستان است .</a:t>
            </a:r>
          </a:p>
          <a:p>
            <a:endParaRPr lang="fa-IR" dirty="0" smtClean="0">
              <a:cs typeface="B Mitra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لزوم رجعت به دوره کلاسیک یونان و روم، منطق، خرد،علم و زیبایی( و گریز از دوران تاریک قرون وسطا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( از نظر هنرمندان رنسانس، قرون وسطا هنر وحشی ها بود).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کشف و ترجمه کتاب در باب معماری ویترویوس اثر زیادی بر معماران رنسانس گذاشت 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خصوصیات اصلی عصر رنسانس : انسان گرایی، واقع گرایی و خرد گرایی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واقع گرایی : جهان به گونه ای که هست باید مشاهده شود 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اختراع پرسپکتیو توسط مازاچیو نقاش فلورانسی در نیمه اول قرن ۳۱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نقش داوینچی نابغه این عصر در کالبدشناسی و... با هدف به واقعیت نزدیک تر کردن نقاشی 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تاسیس مدارس غیر مذهبی مانند ورزشی و هنر و ریاضیات بر خلاف قرون وسطی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تقارن د رنما و پلان </a:t>
            </a:r>
          </a:p>
          <a:p>
            <a:pPr>
              <a:buFont typeface="Courier New" pitchFamily="49" charset="0"/>
              <a:buChar char="o"/>
            </a:pPr>
            <a:endParaRPr lang="fa-IR" sz="2000" dirty="0" smtClean="0">
              <a:cs typeface="B Mitra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fa-IR" sz="2000" dirty="0" smtClean="0">
                <a:cs typeface="B Mitra" pitchFamily="2" charset="-78"/>
              </a:rPr>
              <a:t>جمله معروف داریوش آشوری در مورد رنسانس:</a:t>
            </a:r>
          </a:p>
          <a:p>
            <a:pPr>
              <a:buFont typeface="Wingdings" pitchFamily="2" charset="2"/>
              <a:buChar char="Ø"/>
            </a:pPr>
            <a:r>
              <a:rPr lang="fa-IR" sz="2000" dirty="0" smtClean="0">
                <a:cs typeface="B Mitra" pitchFamily="2" charset="-78"/>
              </a:rPr>
              <a:t>رنسانس چیرگی یونانیت بر مسیحیت قرون وسطی است.</a:t>
            </a:r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357166"/>
            <a:ext cx="85011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Mitra" pitchFamily="2" charset="-78"/>
              </a:rPr>
              <a:t>۲- دین پیرایی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نفی</a:t>
            </a:r>
            <a:r>
              <a:rPr lang="fa-IR" dirty="0" smtClean="0">
                <a:cs typeface="B Mitra" pitchFamily="2" charset="-78"/>
              </a:rPr>
              <a:t> ا</a:t>
            </a:r>
            <a:r>
              <a:rPr lang="fa-IR" sz="2000" dirty="0" smtClean="0">
                <a:cs typeface="B Mitra" pitchFamily="2" charset="-78"/>
              </a:rPr>
              <a:t>قتدار کلیسا در قرون وسطا و قتل عام دادگاهی شدگان و مرتدین در قرون آخر وسطی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نفی سیطره قدرت پاپ در کلیه امور دنیوی و معنوی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مبارزه مارتین لوتر (کشیش المانی) بنیاان گذار نهضت پروتستان بر علیه جمع آوری اعانات توسط کلیسا برای آمرزش اخروی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ترجمه تورات و انجیل به زبان آلمانی برای اولین بار در سال ۳۱۱۱ توسط مارتین لوتر( دیگر هیچ فرقی بین یک کشیش و آدم عادی در خواندن کتاب مقدس وجود ندارد ! )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زیر سوال بردن بنیاد های کلیسای کاتولیک</a:t>
            </a:r>
          </a:p>
          <a:p>
            <a:pPr>
              <a:buFont typeface="Courier New" pitchFamily="49" charset="0"/>
              <a:buChar char="o"/>
            </a:pPr>
            <a:endParaRPr lang="fa-IR" sz="2000" dirty="0" smtClean="0">
              <a:cs typeface="B Mitra" pitchFamily="2" charset="-78"/>
            </a:endParaRPr>
          </a:p>
          <a:p>
            <a:pPr>
              <a:buFont typeface="Courier New" pitchFamily="49" charset="0"/>
              <a:buChar char="o"/>
            </a:pPr>
            <a:endParaRPr lang="fa-IR" sz="2000" dirty="0" smtClean="0">
              <a:cs typeface="B Mitra" pitchFamily="2" charset="-78"/>
            </a:endParaRPr>
          </a:p>
          <a:p>
            <a:pPr>
              <a:buFont typeface="Courier New" pitchFamily="49" charset="0"/>
              <a:buChar char="o"/>
            </a:pPr>
            <a:endParaRPr lang="fa-IR" sz="2000" dirty="0" smtClean="0">
              <a:cs typeface="B Mitra" pitchFamily="2" charset="-78"/>
            </a:endParaRPr>
          </a:p>
          <a:p>
            <a:r>
              <a:rPr lang="fa-IR" sz="2400" b="1" dirty="0" smtClean="0">
                <a:cs typeface="B Mitra" pitchFamily="2" charset="-78"/>
              </a:rPr>
              <a:t>3-علم مداری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کپرنیک خورشید را مرکز عالم اعلام کرد و گفت زمین به دور آن می چرخد.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کپلر مدار سیارات به دور خورشید را بیضوی تشخیص داد.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مشاهدات نجومی گالیله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نیوتن در ۳۸۶۱ قانون جاذبه را کشف کرد.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پندار های جهان سنت در قرون وسطا لزوما صحیح و مقدس نیست!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0"/>
            <a:ext cx="828680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cs typeface="B Mitra" pitchFamily="2" charset="-78"/>
              </a:rPr>
              <a:t>4- عصر روشنگری</a:t>
            </a:r>
          </a:p>
          <a:p>
            <a:pPr>
              <a:buFont typeface="Courier New" pitchFamily="49" charset="0"/>
              <a:buChar char="o"/>
            </a:pPr>
            <a:r>
              <a:rPr lang="fa-IR" dirty="0" smtClean="0">
                <a:cs typeface="B Mitra" pitchFamily="2" charset="-78"/>
              </a:rPr>
              <a:t> </a:t>
            </a:r>
            <a:r>
              <a:rPr lang="fa-IR" sz="2000" dirty="0" smtClean="0">
                <a:cs typeface="B Mitra" pitchFamily="2" charset="-78"/>
              </a:rPr>
              <a:t>زیر سوال قرار دادن استنتاج علمی به روش قیاسی و کسرگرایی توسط فرانسیس بیکن و لزوم توجه به مشاهده یک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پدیده در دستیابی به حقایق آن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رنه دکارت : من می اندیشم پس هستم! ( زیر سوال قرار دادن کل اندیشه جهان سنت )همچنین اختراع محور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مختصات توسط دکارت!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نقش ولتر در روشنگری عصر رنسانس.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انقلاب کبیر فرانسه و سرنگونی حکومت پادشاهی به عنوان نماد سنت های گذشته در نتیجه اصلاحات سطحی در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حاکمیت های سایر پادشاهی ها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زیر سوال بردن استدلال قیاسی و جایگزینی آن با استدلال استقرایی(قریه به قریه)  و رسیدن از جزِ به کل</a:t>
            </a:r>
          </a:p>
          <a:p>
            <a:pPr>
              <a:buFont typeface="Courier New" pitchFamily="49" charset="0"/>
              <a:buChar char="o"/>
            </a:pPr>
            <a:endParaRPr lang="fa-IR" sz="2000" dirty="0" smtClean="0">
              <a:cs typeface="B Mitra" pitchFamily="2" charset="-78"/>
            </a:endParaRPr>
          </a:p>
          <a:p>
            <a:r>
              <a:rPr lang="fa-IR" sz="2000" b="1" dirty="0" smtClean="0"/>
              <a:t>۵- </a:t>
            </a:r>
            <a:r>
              <a:rPr lang="fa-IR" sz="2400" b="1" dirty="0" smtClean="0">
                <a:cs typeface="B Mitra" pitchFamily="2" charset="-78"/>
              </a:rPr>
              <a:t>انقلاب صنعتی 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اختراع ماشین بخار در ۳۱۸۳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ماشین بخار به عنوان نیروی محرکه توسعه صنعت ، اولین خط آهن در انگلستان 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پس از ان اختراع تلگراف ، تلفن، برق و خودرو از مهمترین اتفاقات جهان بود 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رشد سریع شهرنشینی از تبعات انقلاب صنعتی بود. صنعتی شدن تولید باعث شد کشاورزان ساکن روستا جهت کار درصنعت به شهر مهاجرت کنند 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پدید آمدن طبقات جدید اجتماعی کارگر صنعتی و مالکان صنعتی(بورژوازی)، اختلافات این دو طبقه و در نهایت</a:t>
            </a:r>
          </a:p>
          <a:p>
            <a:r>
              <a:rPr lang="fa-IR" sz="2000" dirty="0" smtClean="0">
                <a:cs typeface="B Mitra" pitchFamily="2" charset="-78"/>
              </a:rPr>
              <a:t> نظریه های ضد سرمایه داری مانند سوسیالیسم و کمونیسم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پیشرفت سلاح جنگی موجب از بین رفتن برج ها ، دروازه ها و خندق های شهرها شد.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اتوموبیل مقیاس شهر را عوض کرد . مقیاس انسانی تبدیل به مقیاس اتوموبیل شد و دیگر مجاورت محل کار و سکونت ارزش خود را از دست داد .</a:t>
            </a:r>
          </a:p>
          <a:p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000108"/>
            <a:ext cx="857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2400" b="1" dirty="0" smtClean="0">
                <a:cs typeface="B Mitra" pitchFamily="2" charset="-78"/>
              </a:rPr>
              <a:t>اولین ساختمان های مدرن</a:t>
            </a:r>
          </a:p>
          <a:p>
            <a:pPr>
              <a:buFont typeface="Wingdings" pitchFamily="2" charset="2"/>
              <a:buChar char="ü"/>
            </a:pPr>
            <a:endParaRPr lang="fa-IR" sz="2400" b="1" dirty="0" smtClean="0">
              <a:cs typeface="B Mitra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از اواخر قرن 18 ام تولیدات جدید صنعتی وارد امور ساختمانی گردید (تولید پل ها، تاسیسات بندرگاهی، سیلو ها،</a:t>
            </a:r>
          </a:p>
          <a:p>
            <a:r>
              <a:rPr lang="fa-IR" sz="2000" dirty="0" smtClean="0">
                <a:cs typeface="B Mitra" pitchFamily="2" charset="-78"/>
              </a:rPr>
              <a:t>  بناهای عمومی و سپس ساختمان های مسکونی )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پل رودخانه سورن در انگلستان یکی از اولین پل های با مصالح مدرن یعنی تیر چدنی احداث شده است . (۱۴ متر</a:t>
            </a:r>
          </a:p>
          <a:p>
            <a:r>
              <a:rPr lang="fa-IR" sz="2000" dirty="0" smtClean="0">
                <a:cs typeface="B Mitra" pitchFamily="2" charset="-78"/>
              </a:rPr>
              <a:t>   دهانه و ۳۱ متر ارتفاع)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بعد از آن پل ساندرلند با ۱۱ متر دهانه و بلاخره پل معلق کلیفتون در بریستول انگلستان با130 متر دهانه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اسکت فلزی به عنوان سازه ساختمان اولین بار برای یک کارخانه ریسندگی در 1796 درشرازبری در انگلستان مورد استفاده قرار گرفت ( استفاده از تیر و ستون های فلزی در سازه داخلی و دیوارهای خارجی آجر باربر)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اولین نمایشگاه بین المللی در هایدپارک لندن در سال 1851 و ساختمان کریستان پالاس (قصر بلورین)توسط جوزف</a:t>
            </a:r>
          </a:p>
          <a:p>
            <a:r>
              <a:rPr lang="fa-IR" sz="2000" dirty="0" smtClean="0">
                <a:cs typeface="B Mitra" pitchFamily="2" charset="-78"/>
              </a:rPr>
              <a:t>  پاکستن برای آن طراحی گردید . ( اولین اثر معماری با مصالح کاملا مدرن یعنی آهن وشیشه ) .این ساختمان در سال 1936 به طور  اتفاقی در آتش سوخت.</a:t>
            </a:r>
          </a:p>
          <a:p>
            <a:pPr>
              <a:buFont typeface="Courier New" pitchFamily="49" charset="0"/>
              <a:buChar char="o"/>
            </a:pPr>
            <a:r>
              <a:rPr lang="fa-IR" sz="2000" dirty="0" smtClean="0">
                <a:cs typeface="B Mitra" pitchFamily="2" charset="-78"/>
              </a:rPr>
              <a:t> نمایشگاه بین اللملی دیگر در پاریس در سال 1889 به مناسبت یکصدمین سالگرد انقلاب کبیر فرانسه که شامل تالار بزرگ ماشین و  برج ایفل میشد. برج ایفل توسط گوستاو ایفل مهندس راه و ساختمان نمادی از صنعت و تکنولوژی جدید و نماد شکوفایی عصر مدرن بود.ساختمان تالار ماشین با دهانه وسطی با خرپای فولادی به طول 115 متر بود.</a:t>
            </a:r>
            <a:endParaRPr lang="fa-IR" sz="2000" dirty="0">
              <a:cs typeface="B Mitra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ahmine\tadris\moaser\1&amp;2\DSC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74308" y="4736953"/>
            <a:ext cx="5572164" cy="249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tahmine\tadris\moaser\1&amp;2\DSC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5255965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tahmine\tadris\moaser\1&amp;2\DSC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5357818" cy="2718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D:\tahmine\tadris\moaser\1&amp;2\DSC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714356"/>
            <a:ext cx="2893239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948</Words>
  <Application>Microsoft Office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Slide 1</vt:lpstr>
      <vt:lpstr>Slide 2</vt:lpstr>
      <vt:lpstr>Slide 3</vt:lpstr>
      <vt:lpstr>Slide 4</vt:lpstr>
      <vt:lpstr>Slide 5</vt:lpstr>
      <vt:lpstr>Slide 6</vt:lpstr>
    </vt:vector>
  </TitlesOfParts>
  <Company>KASRA.CO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44</cp:revision>
  <dcterms:created xsi:type="dcterms:W3CDTF">2020-04-03T10:06:05Z</dcterms:created>
  <dcterms:modified xsi:type="dcterms:W3CDTF">2020-04-03T14:55:00Z</dcterms:modified>
</cp:coreProperties>
</file>