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7145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876" y="500042"/>
            <a:ext cx="88582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cs typeface="B Mitra" pitchFamily="2" charset="-78"/>
              </a:rPr>
              <a:t>جلسه چهارم:</a:t>
            </a:r>
            <a:r>
              <a:rPr lang="fa-IR" sz="2800" b="1" dirty="0" smtClean="0">
                <a:cs typeface="B Mitra" pitchFamily="2" charset="-78"/>
              </a:rPr>
              <a:t>معماری مدرن اولیه</a:t>
            </a:r>
            <a:endParaRPr lang="fa-IR" sz="2800" dirty="0" smtClean="0">
              <a:cs typeface="B Mitra" pitchFamily="2" charset="-78"/>
            </a:endParaRPr>
          </a:p>
          <a:p>
            <a:r>
              <a:rPr lang="fa-IR" sz="2400" b="1" dirty="0" smtClean="0">
                <a:cs typeface="B Mitra" pitchFamily="2" charset="-78"/>
              </a:rPr>
              <a:t>معماری مدرن اولیه</a:t>
            </a:r>
          </a:p>
          <a:p>
            <a:r>
              <a:rPr lang="fa-IR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معماری مدرن به صورت یک مکتب معماری با مبانی نظری مدون و ساختمان های ساخته شده از اواخر قرن </a:t>
            </a:r>
            <a:r>
              <a:rPr lang="fa-IR" sz="2000" dirty="0" smtClean="0">
                <a:cs typeface="B Mitra" pitchFamily="2" charset="-78"/>
              </a:rPr>
              <a:t>19 شکل گرفت.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خاستگاه </a:t>
            </a:r>
            <a:r>
              <a:rPr lang="fa-IR" sz="2000" dirty="0" smtClean="0">
                <a:cs typeface="B Mitra" pitchFamily="2" charset="-78"/>
              </a:rPr>
              <a:t>این معماری در شیکاگو امریکا و در اروپا در شهر های پاریس، برلین و </a:t>
            </a:r>
            <a:r>
              <a:rPr lang="fa-IR" sz="2000" dirty="0" smtClean="0">
                <a:cs typeface="B Mitra" pitchFamily="2" charset="-78"/>
              </a:rPr>
              <a:t>وین بود.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معماری مدرن اولیه : از </a:t>
            </a:r>
            <a:r>
              <a:rPr lang="fa-IR" sz="2000" dirty="0" smtClean="0">
                <a:cs typeface="B Mitra" pitchFamily="2" charset="-78"/>
              </a:rPr>
              <a:t>1880 </a:t>
            </a:r>
            <a:r>
              <a:rPr lang="fa-IR" sz="2000" dirty="0" smtClean="0">
                <a:cs typeface="B Mitra" pitchFamily="2" charset="-78"/>
              </a:rPr>
              <a:t>تا اوایل جنگ </a:t>
            </a:r>
            <a:r>
              <a:rPr lang="fa-IR" sz="2000" dirty="0" smtClean="0">
                <a:cs typeface="B Mitra" pitchFamily="2" charset="-78"/>
              </a:rPr>
              <a:t>جهانی اول </a:t>
            </a:r>
            <a:r>
              <a:rPr lang="fa-IR" sz="2000" dirty="0" smtClean="0">
                <a:cs typeface="B Mitra" pitchFamily="2" charset="-78"/>
              </a:rPr>
              <a:t>یعنی </a:t>
            </a:r>
            <a:r>
              <a:rPr lang="fa-IR" sz="2000" dirty="0" smtClean="0">
                <a:cs typeface="B Mitra" pitchFamily="2" charset="-78"/>
              </a:rPr>
              <a:t>1914.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مکاتب و سبک های معماری مدرن اولیه :</a:t>
            </a:r>
          </a:p>
          <a:p>
            <a:r>
              <a:rPr lang="fa-IR" sz="2000" b="1" dirty="0" smtClean="0">
                <a:cs typeface="B Mitra" pitchFamily="2" charset="-78"/>
              </a:rPr>
              <a:t>۱- مکتب </a:t>
            </a:r>
            <a:r>
              <a:rPr lang="fa-IR" sz="2000" b="1" dirty="0" smtClean="0">
                <a:cs typeface="B Mitra" pitchFamily="2" charset="-78"/>
              </a:rPr>
              <a:t>شیکاگو</a:t>
            </a:r>
            <a:endParaRPr lang="fa-IR" sz="20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فعالیت های شدید تجاری </a:t>
            </a:r>
            <a:r>
              <a:rPr lang="fa-IR" sz="2000" dirty="0" smtClean="0">
                <a:cs typeface="B Mitra" pitchFamily="2" charset="-78"/>
              </a:rPr>
              <a:t>و آتش </a:t>
            </a:r>
            <a:r>
              <a:rPr lang="fa-IR" sz="2000" dirty="0" smtClean="0">
                <a:cs typeface="B Mitra" pitchFamily="2" charset="-78"/>
              </a:rPr>
              <a:t>سوزی  </a:t>
            </a:r>
            <a:r>
              <a:rPr lang="fa-IR" sz="2000" dirty="0" smtClean="0">
                <a:cs typeface="B Mitra" pitchFamily="2" charset="-78"/>
              </a:rPr>
              <a:t>شهر شیکاگو زمینه </a:t>
            </a:r>
            <a:r>
              <a:rPr lang="fa-IR" sz="2000" dirty="0" smtClean="0">
                <a:cs typeface="B Mitra" pitchFamily="2" charset="-78"/>
              </a:rPr>
              <a:t>را برای تحولات جدید در شیکاگو به </a:t>
            </a:r>
            <a:r>
              <a:rPr lang="fa-IR" sz="2000" dirty="0" smtClean="0">
                <a:cs typeface="B Mitra" pitchFamily="2" charset="-78"/>
              </a:rPr>
              <a:t>وجود آورد </a:t>
            </a:r>
            <a:r>
              <a:rPr lang="fa-IR" sz="2000" dirty="0" smtClean="0">
                <a:cs typeface="B Mitra" pitchFamily="2" charset="-78"/>
              </a:rPr>
              <a:t>.</a:t>
            </a:r>
          </a:p>
          <a:p>
            <a:r>
              <a:rPr lang="fa-IR" sz="2000" dirty="0" smtClean="0">
                <a:cs typeface="B Mitra" pitchFamily="2" charset="-78"/>
              </a:rPr>
              <a:t> ساخته شدن نمونه های ساختمان های مدرن در دو دهه آخر قرن </a:t>
            </a:r>
            <a:r>
              <a:rPr lang="fa-IR" sz="2000" dirty="0" smtClean="0">
                <a:cs typeface="B Mitra" pitchFamily="2" charset="-78"/>
              </a:rPr>
              <a:t>19 </a:t>
            </a:r>
            <a:r>
              <a:rPr lang="fa-IR" sz="2000" dirty="0" smtClean="0">
                <a:cs typeface="B Mitra" pitchFamily="2" charset="-78"/>
              </a:rPr>
              <a:t>در شیکاگو بدون هیچگونه تاریخ گرایی و</a:t>
            </a:r>
          </a:p>
          <a:p>
            <a:r>
              <a:rPr lang="fa-IR" sz="2000" dirty="0" smtClean="0">
                <a:cs typeface="B Mitra" pitchFamily="2" charset="-78"/>
              </a:rPr>
              <a:t>تزیینات انجام شد.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اولین مهندس مطرح مکتب </a:t>
            </a:r>
            <a:r>
              <a:rPr lang="fa-IR" sz="2000" dirty="0" smtClean="0">
                <a:cs typeface="B Mitra" pitchFamily="2" charset="-78"/>
              </a:rPr>
              <a:t>شیکاگو: </a:t>
            </a:r>
            <a:r>
              <a:rPr lang="fa-IR" sz="2000" b="1" dirty="0" smtClean="0">
                <a:cs typeface="B Mitra" pitchFamily="2" charset="-78"/>
              </a:rPr>
              <a:t>ویلیام لی برون جنی در سال </a:t>
            </a:r>
            <a:r>
              <a:rPr lang="fa-IR" sz="2000" b="1" dirty="0" smtClean="0">
                <a:cs typeface="B Mitra" pitchFamily="2" charset="-78"/>
              </a:rPr>
              <a:t>1869 </a:t>
            </a:r>
            <a:r>
              <a:rPr lang="fa-IR" sz="2000" b="1" dirty="0" smtClean="0">
                <a:cs typeface="B Mitra" pitchFamily="2" charset="-78"/>
              </a:rPr>
              <a:t>کتاب اصول و عمل در معماری را منتشر کرد.</a:t>
            </a:r>
          </a:p>
          <a:p>
            <a:r>
              <a:rPr lang="fa-IR" sz="2000" dirty="0" smtClean="0">
                <a:cs typeface="B Mitra" pitchFamily="2" charset="-78"/>
              </a:rPr>
              <a:t>جنی ساختمان بیمه را </a:t>
            </a:r>
            <a:r>
              <a:rPr lang="fa-IR" sz="2000" dirty="0" smtClean="0">
                <a:cs typeface="B Mitra" pitchFamily="2" charset="-78"/>
              </a:rPr>
              <a:t>ساخت </a:t>
            </a:r>
            <a:r>
              <a:rPr lang="fa-IR" sz="2000" dirty="0" smtClean="0">
                <a:cs typeface="B Mitra" pitchFamily="2" charset="-78"/>
              </a:rPr>
              <a:t>: اولین ساختمان با سازه فولادی و دیوار های پرده ای </a:t>
            </a:r>
            <a:r>
              <a:rPr lang="fa-IR" sz="2000" dirty="0" smtClean="0">
                <a:cs typeface="B Mitra" pitchFamily="2" charset="-78"/>
              </a:rPr>
              <a:t>غیرباربر </a:t>
            </a:r>
            <a:r>
              <a:rPr lang="fa-IR" sz="2000" dirty="0" smtClean="0">
                <a:cs typeface="B Mitra" pitchFamily="2" charset="-78"/>
              </a:rPr>
              <a:t>در ۳۴ طبقه </a:t>
            </a:r>
            <a:r>
              <a:rPr lang="fa-IR" sz="2000" dirty="0" smtClean="0">
                <a:cs typeface="B Mitra" pitchFamily="2" charset="-78"/>
              </a:rPr>
              <a:t>که </a:t>
            </a:r>
            <a:r>
              <a:rPr lang="fa-IR" sz="2000" dirty="0" smtClean="0">
                <a:cs typeface="B Mitra" pitchFamily="2" charset="-78"/>
              </a:rPr>
              <a:t>اکنون تخریب شده </a:t>
            </a:r>
            <a:r>
              <a:rPr lang="fa-IR" sz="2000" dirty="0" smtClean="0">
                <a:cs typeface="B Mitra" pitchFamily="2" charset="-78"/>
              </a:rPr>
              <a:t>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ساختمان فراستور </a:t>
            </a:r>
            <a:r>
              <a:rPr lang="fa-IR" sz="2000" dirty="0" smtClean="0">
                <a:cs typeface="B Mitra" pitchFamily="2" charset="-78"/>
              </a:rPr>
              <a:t>1890 توسط جنی در شیکاگو ساخته شد.</a:t>
            </a:r>
            <a:endParaRPr lang="fa-IR" sz="2000" dirty="0" smtClean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ahmine\tadris\moaser\1&amp;2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643338" cy="2853308"/>
          </a:xfrm>
          <a:prstGeom prst="rect">
            <a:avLst/>
          </a:prstGeom>
          <a:noFill/>
        </p:spPr>
      </p:pic>
      <p:pic>
        <p:nvPicPr>
          <p:cNvPr id="5123" name="Picture 3" descr="D:\tahmine\tadris\moaser\1&amp;2\DSC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202" y="142851"/>
            <a:ext cx="1712310" cy="2857521"/>
          </a:xfrm>
          <a:prstGeom prst="rect">
            <a:avLst/>
          </a:prstGeom>
          <a:noFill/>
        </p:spPr>
      </p:pic>
      <p:pic>
        <p:nvPicPr>
          <p:cNvPr id="5124" name="Picture 4" descr="D:\tahmine\tadris\moaser\1&amp;2\DSC_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958407" cy="2854851"/>
          </a:xfrm>
          <a:prstGeom prst="rect">
            <a:avLst/>
          </a:prstGeom>
          <a:noFill/>
        </p:spPr>
      </p:pic>
      <p:pic>
        <p:nvPicPr>
          <p:cNvPr id="5125" name="Picture 5" descr="D:\tahmine\tadris\moaser\1&amp;2\DSC_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357562"/>
            <a:ext cx="43441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642918"/>
            <a:ext cx="85011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cs typeface="B Mitra" pitchFamily="2" charset="-78"/>
              </a:rPr>
              <a:t>جنبش </a:t>
            </a:r>
            <a:r>
              <a:rPr lang="fa-IR" sz="2400" b="1" dirty="0" smtClean="0">
                <a:cs typeface="B Mitra" pitchFamily="2" charset="-78"/>
              </a:rPr>
              <a:t>فتوریسم</a:t>
            </a:r>
            <a:endParaRPr lang="fa-IR" sz="24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انقلابی ترین نگرش نسبت به جهان مدرن</a:t>
            </a:r>
          </a:p>
          <a:p>
            <a:r>
              <a:rPr lang="fa-IR" sz="2000" dirty="0" smtClean="0">
                <a:cs typeface="B Mitra" pitchFamily="2" charset="-78"/>
              </a:rPr>
              <a:t> زیبایی جهان توسط زیبایی جدیدی به نام هنر</a:t>
            </a:r>
          </a:p>
          <a:p>
            <a:r>
              <a:rPr lang="fa-IR" sz="2000" dirty="0" smtClean="0">
                <a:cs typeface="B Mitra" pitchFamily="2" charset="-78"/>
              </a:rPr>
              <a:t> در ایتالیا معتقد بودند تحولات بنیادی که با سرعتی شتابان جهان را تغییر داده باید در همه عرصه ها نمود پیدا کند .</a:t>
            </a:r>
          </a:p>
          <a:p>
            <a:r>
              <a:rPr lang="fa-IR" sz="2000" dirty="0" smtClean="0">
                <a:cs typeface="B Mitra" pitchFamily="2" charset="-78"/>
              </a:rPr>
              <a:t> پس از ۱ قرن از گذشت دوره باروک ، ایتالیا باز به عنوان خاستگاه اندیشه و سبک جدید مطرح </a:t>
            </a:r>
            <a:r>
              <a:rPr lang="fa-IR" sz="2000" dirty="0" smtClean="0">
                <a:cs typeface="B Mitra" pitchFamily="2" charset="-78"/>
              </a:rPr>
              <a:t>شد.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انتونیو سانت الیا و انتشار منشور معماری فتوریست ، تاکید بر تخریب گذشته و ساخت زندگی مدرن</a:t>
            </a:r>
          </a:p>
          <a:p>
            <a:r>
              <a:rPr lang="fa-IR" sz="2000" dirty="0" smtClean="0">
                <a:cs typeface="B Mitra" pitchFamily="2" charset="-78"/>
              </a:rPr>
              <a:t>ترسیم </a:t>
            </a:r>
            <a:r>
              <a:rPr lang="fa-IR" sz="2000" dirty="0" smtClean="0">
                <a:cs typeface="B Mitra" pitchFamily="2" charset="-78"/>
              </a:rPr>
              <a:t>شهر جدید بر اساس اصول نظری جنبش </a:t>
            </a:r>
            <a:r>
              <a:rPr lang="fa-IR" sz="2000" dirty="0" smtClean="0">
                <a:cs typeface="B Mitra" pitchFamily="2" charset="-78"/>
              </a:rPr>
              <a:t>فتوریسم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شهر های خیالی بسیار مدرن شامل یک سری آسمان خراش های بسیار مرتفع بدون هیچ گونه تزیین و رجعت به تاریخ</a:t>
            </a:r>
          </a:p>
          <a:p>
            <a:r>
              <a:rPr lang="fa-IR" sz="2000" dirty="0" smtClean="0">
                <a:cs typeface="B Mitra" pitchFamily="2" charset="-78"/>
              </a:rPr>
              <a:t> شروع جنگ جهانی اول و پایان جنبش </a:t>
            </a:r>
            <a:r>
              <a:rPr lang="fa-IR" sz="2000" dirty="0" smtClean="0">
                <a:cs typeface="B Mitra" pitchFamily="2" charset="-78"/>
              </a:rPr>
              <a:t>فتوریسم(همشون </a:t>
            </a:r>
            <a:r>
              <a:rPr lang="fa-IR" sz="2000" dirty="0" smtClean="0">
                <a:cs typeface="B Mitra" pitchFamily="2" charset="-78"/>
              </a:rPr>
              <a:t>فاشیست بودند و الیا هم در جبهه کشته </a:t>
            </a:r>
            <a:r>
              <a:rPr lang="fa-IR" sz="2000" dirty="0" smtClean="0">
                <a:cs typeface="B Mitra" pitchFamily="2" charset="-78"/>
              </a:rPr>
              <a:t>شد!)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تصاویر خیالی این جنبش در دهه ۸۴ به منصه ظهور رسید .</a:t>
            </a:r>
          </a:p>
          <a:p>
            <a:r>
              <a:rPr lang="fa-IR" sz="2000" b="1" dirty="0" smtClean="0">
                <a:cs typeface="B Mitra" pitchFamily="2" charset="-78"/>
              </a:rPr>
              <a:t>مبانی نظری معماری فتوریسم :</a:t>
            </a:r>
          </a:p>
          <a:p>
            <a:r>
              <a:rPr lang="fa-IR" sz="2000" dirty="0" smtClean="0">
                <a:cs typeface="B Mitra" pitchFamily="2" charset="-78"/>
              </a:rPr>
              <a:t> توجه به علم و تکنولوژی جهان آینده</a:t>
            </a:r>
          </a:p>
          <a:p>
            <a:r>
              <a:rPr lang="fa-IR" sz="2000" dirty="0" smtClean="0">
                <a:cs typeface="B Mitra" pitchFamily="2" charset="-78"/>
              </a:rPr>
              <a:t> حمل و نقل سریع السیر</a:t>
            </a:r>
          </a:p>
          <a:p>
            <a:r>
              <a:rPr lang="fa-IR" sz="2000" dirty="0" smtClean="0">
                <a:cs typeface="B Mitra" pitchFamily="2" charset="-78"/>
              </a:rPr>
              <a:t> گسست از گذشته</a:t>
            </a:r>
          </a:p>
          <a:p>
            <a:r>
              <a:rPr lang="fa-IR" sz="2000" dirty="0" smtClean="0">
                <a:cs typeface="B Mitra" pitchFamily="2" charset="-78"/>
              </a:rPr>
              <a:t> حذف تزیینات</a:t>
            </a:r>
          </a:p>
          <a:p>
            <a:r>
              <a:rPr lang="fa-IR" sz="2000" dirty="0" smtClean="0">
                <a:cs typeface="B Mitra" pitchFamily="2" charset="-78"/>
              </a:rPr>
              <a:t> بلند مرتبه سازی</a:t>
            </a:r>
          </a:p>
          <a:p>
            <a:r>
              <a:rPr lang="fa-IR" sz="2000" dirty="0" smtClean="0">
                <a:cs typeface="B Mitra" pitchFamily="2" charset="-78"/>
              </a:rPr>
              <a:t> نمایان کردن اجزای عملکردی در ساختمان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hmine\tadris\moaser\1&amp;2\DSC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600450" cy="378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tahmine\tadris\moaser\1&amp;2\DSC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4737656" cy="306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tahmine\tadris\moaser\1&amp;2\DSC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429000"/>
            <a:ext cx="2879891" cy="314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D:\tahmine\tadris\moaser\1&amp;2\DSC_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286256"/>
            <a:ext cx="3000395" cy="2348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ahmine\tadris\moaser\1&amp;2\DSC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323666" cy="607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tahmine\tadris\moaser\1&amp;2\DSC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22167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14290"/>
            <a:ext cx="8286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cs typeface="B Mitra" pitchFamily="2" charset="-78"/>
              </a:rPr>
              <a:t>سایر شرکت های ساختمان سازی شیکاگو :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شرکت هولابرد و راچ </a:t>
            </a:r>
            <a:r>
              <a:rPr lang="fa-IR" sz="2000" dirty="0" smtClean="0">
                <a:cs typeface="B Mitra" pitchFamily="2" charset="-78"/>
              </a:rPr>
              <a:t>( </a:t>
            </a:r>
            <a:r>
              <a:rPr lang="en-US" sz="2000" dirty="0" err="1" smtClean="0">
                <a:cs typeface="B Mitra" pitchFamily="2" charset="-78"/>
              </a:rPr>
              <a:t>holabird</a:t>
            </a:r>
            <a:r>
              <a:rPr lang="en-US" sz="2000" dirty="0" smtClean="0">
                <a:cs typeface="B Mitra" pitchFamily="2" charset="-78"/>
              </a:rPr>
              <a:t> and </a:t>
            </a:r>
            <a:r>
              <a:rPr lang="en-US" sz="2000" dirty="0" err="1" smtClean="0">
                <a:cs typeface="B Mitra" pitchFamily="2" charset="-78"/>
              </a:rPr>
              <a:t>roche</a:t>
            </a:r>
            <a:r>
              <a:rPr lang="en-US" sz="2000" dirty="0" smtClean="0">
                <a:cs typeface="B Mitra" pitchFamily="2" charset="-78"/>
              </a:rPr>
              <a:t>) </a:t>
            </a:r>
            <a:r>
              <a:rPr lang="fa-IR" sz="2000" dirty="0" smtClean="0">
                <a:cs typeface="B Mitra" pitchFamily="2" charset="-78"/>
              </a:rPr>
              <a:t>ساختمان ۳۱ طبقه تاکوما را در </a:t>
            </a:r>
            <a:r>
              <a:rPr lang="fa-IR" sz="2000" dirty="0" smtClean="0">
                <a:cs typeface="B Mitra" pitchFamily="2" charset="-78"/>
              </a:rPr>
              <a:t> اجرا </a:t>
            </a:r>
            <a:r>
              <a:rPr lang="fa-IR" sz="2000" dirty="0" smtClean="0">
                <a:cs typeface="B Mitra" pitchFamily="2" charset="-78"/>
              </a:rPr>
              <a:t>کرد. </a:t>
            </a:r>
            <a:r>
              <a:rPr lang="fa-IR" sz="2000" b="1" dirty="0" smtClean="0">
                <a:cs typeface="B Mitra" pitchFamily="2" charset="-78"/>
              </a:rPr>
              <a:t>اولین برج</a:t>
            </a:r>
          </a:p>
          <a:p>
            <a:r>
              <a:rPr lang="fa-IR" sz="2000" b="1" dirty="0" smtClean="0">
                <a:cs typeface="B Mitra" pitchFamily="2" charset="-78"/>
              </a:rPr>
              <a:t>تمام فولادی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شرکت برنهم و روت </a:t>
            </a:r>
            <a:r>
              <a:rPr lang="fa-IR" sz="2000" dirty="0" smtClean="0">
                <a:cs typeface="B Mitra" pitchFamily="2" charset="-78"/>
              </a:rPr>
              <a:t>(</a:t>
            </a:r>
            <a:r>
              <a:rPr lang="en-US" sz="2000" dirty="0" err="1" smtClean="0">
                <a:cs typeface="B Mitra" pitchFamily="2" charset="-78"/>
              </a:rPr>
              <a:t>burnham</a:t>
            </a:r>
            <a:r>
              <a:rPr lang="en-US" sz="2000" dirty="0" smtClean="0">
                <a:cs typeface="B Mitra" pitchFamily="2" charset="-78"/>
              </a:rPr>
              <a:t> </a:t>
            </a:r>
            <a:r>
              <a:rPr lang="en-US" sz="2000" dirty="0" err="1" smtClean="0">
                <a:cs typeface="B Mitra" pitchFamily="2" charset="-78"/>
              </a:rPr>
              <a:t>arn</a:t>
            </a:r>
            <a:r>
              <a:rPr lang="en-US" sz="2000" dirty="0" smtClean="0">
                <a:cs typeface="B Mitra" pitchFamily="2" charset="-78"/>
              </a:rPr>
              <a:t> root) </a:t>
            </a:r>
            <a:r>
              <a:rPr lang="fa-IR" sz="2000" dirty="0" smtClean="0">
                <a:cs typeface="B Mitra" pitchFamily="2" charset="-78"/>
              </a:rPr>
              <a:t>۳۳- ساختمان ۳۸ طبقه بلوک مانودناک را </a:t>
            </a:r>
            <a:r>
              <a:rPr lang="fa-IR" sz="2000" dirty="0" smtClean="0">
                <a:cs typeface="B Mitra" pitchFamily="2" charset="-78"/>
              </a:rPr>
              <a:t>ساختند.دیوار </a:t>
            </a:r>
            <a:r>
              <a:rPr lang="fa-IR" sz="2000" dirty="0" smtClean="0">
                <a:cs typeface="B Mitra" pitchFamily="2" charset="-78"/>
              </a:rPr>
              <a:t>خارجی باربر و سازه داخلی </a:t>
            </a:r>
            <a:r>
              <a:rPr lang="fa-IR" sz="2000" dirty="0" smtClean="0">
                <a:cs typeface="B Mitra" pitchFamily="2" charset="-78"/>
              </a:rPr>
              <a:t>فلزی </a:t>
            </a:r>
            <a:r>
              <a:rPr lang="fa-IR" sz="2000" dirty="0" smtClean="0">
                <a:cs typeface="B Mitra" pitchFamily="2" charset="-78"/>
              </a:rPr>
              <a:t>بدون هیچ تزیین و تاریخ گرایی در </a:t>
            </a:r>
            <a:r>
              <a:rPr lang="fa-IR" sz="2000" dirty="0" smtClean="0">
                <a:cs typeface="B Mitra" pitchFamily="2" charset="-78"/>
              </a:rPr>
              <a:t>نما.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شرکت برنهم و روت در ۳۶۳۱ ساختمان ۱۱ طبقه معبد مسونیک را ساخت. </a:t>
            </a:r>
            <a:r>
              <a:rPr lang="fa-IR" sz="2000" dirty="0" smtClean="0">
                <a:cs typeface="B Mitra" pitchFamily="2" charset="-78"/>
              </a:rPr>
              <a:t>(اسکلت </a:t>
            </a:r>
            <a:r>
              <a:rPr lang="fa-IR" sz="2000" dirty="0" smtClean="0">
                <a:cs typeface="B Mitra" pitchFamily="2" charset="-78"/>
              </a:rPr>
              <a:t>تمام فولادی و بلندترین ساختمان</a:t>
            </a:r>
          </a:p>
          <a:p>
            <a:r>
              <a:rPr lang="fa-IR" sz="2000" dirty="0" smtClean="0">
                <a:cs typeface="B Mitra" pitchFamily="2" charset="-78"/>
              </a:rPr>
              <a:t>جهان تا آن زمان </a:t>
            </a:r>
            <a:r>
              <a:rPr lang="fa-IR" sz="2000" dirty="0" smtClean="0">
                <a:cs typeface="B Mitra" pitchFamily="2" charset="-78"/>
              </a:rPr>
              <a:t>)</a:t>
            </a:r>
            <a:endParaRPr lang="fa-IR" sz="2000" dirty="0" smtClean="0">
              <a:cs typeface="B Mitra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شرکت آدلر و سالیوان </a:t>
            </a:r>
            <a:r>
              <a:rPr lang="fa-IR" sz="2000" dirty="0" smtClean="0">
                <a:cs typeface="B Mitra" pitchFamily="2" charset="-78"/>
              </a:rPr>
              <a:t>(لویی </a:t>
            </a:r>
            <a:r>
              <a:rPr lang="fa-IR" sz="2000" dirty="0" smtClean="0">
                <a:cs typeface="B Mitra" pitchFamily="2" charset="-78"/>
              </a:rPr>
              <a:t>سالیوان </a:t>
            </a:r>
            <a:r>
              <a:rPr lang="fa-IR" sz="2000" b="1" dirty="0" smtClean="0">
                <a:cs typeface="B Mitra" pitchFamily="2" charset="-78"/>
              </a:rPr>
              <a:t>معروف)</a:t>
            </a:r>
            <a:endParaRPr lang="fa-IR" sz="2000" b="1" dirty="0" smtClean="0">
              <a:cs typeface="B Mitra" pitchFamily="2" charset="-78"/>
            </a:endParaRPr>
          </a:p>
          <a:p>
            <a:r>
              <a:rPr lang="fa-IR" sz="2000" b="1" dirty="0" smtClean="0">
                <a:cs typeface="B Mitra" pitchFamily="2" charset="-78"/>
              </a:rPr>
              <a:t> لویی سالیوان : فرم تابع عملکرد </a:t>
            </a:r>
            <a:r>
              <a:rPr lang="en-US" sz="2000" b="1" dirty="0" smtClean="0">
                <a:cs typeface="B Mitra" pitchFamily="2" charset="-78"/>
              </a:rPr>
              <a:t>Form follows </a:t>
            </a:r>
            <a:r>
              <a:rPr lang="en-US" sz="2000" b="1" dirty="0" smtClean="0">
                <a:cs typeface="B Mitra" pitchFamily="2" charset="-78"/>
              </a:rPr>
              <a:t>function</a:t>
            </a:r>
            <a:endParaRPr lang="en-US" sz="20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8847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Mitra" pitchFamily="2" charset="-78"/>
              </a:rPr>
              <a:t>اصول مکتب </a:t>
            </a:r>
            <a:r>
              <a:rPr lang="fa-IR" sz="2400" b="1" dirty="0" smtClean="0">
                <a:cs typeface="B Mitra" pitchFamily="2" charset="-78"/>
              </a:rPr>
              <a:t>شیکاگو به عنوان اولین منشور معماری مدرن :</a:t>
            </a:r>
          </a:p>
          <a:p>
            <a:r>
              <a:rPr lang="fa-IR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ا</a:t>
            </a:r>
            <a:endParaRPr lang="fa-IR" sz="2000" dirty="0" smtClean="0">
              <a:cs typeface="B Mitra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به نام صحبت های کودکستانی استفاده از هر نوع تزیینات را رد کرده است 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نمایش ساختار بنا در بدنه ساختمان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عدم تقلید از سبک های گذشته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استفاده بسیار اندک از تزیینات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استفاده از پنجره های عریض که کل دهانه بین ستون ها را می پوشاند.</a:t>
            </a:r>
          </a:p>
          <a:p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ساختمان </a:t>
            </a:r>
            <a:r>
              <a:rPr lang="fa-IR" sz="2000" dirty="0" smtClean="0">
                <a:cs typeface="B Mitra" pitchFamily="2" charset="-78"/>
              </a:rPr>
              <a:t>های مکتب شیکاگو بر معماری شهر های بزرگ دیگر امریکا نظیر نیویورک، بوستون، فیلادلفیا و... تاثیر</a:t>
            </a:r>
          </a:p>
          <a:p>
            <a:r>
              <a:rPr lang="fa-IR" sz="2000" dirty="0" smtClean="0">
                <a:cs typeface="B Mitra" pitchFamily="2" charset="-78"/>
              </a:rPr>
              <a:t>گذاشت.نمایشگاه </a:t>
            </a:r>
            <a:r>
              <a:rPr lang="fa-IR" sz="2000" dirty="0" smtClean="0">
                <a:cs typeface="B Mitra" pitchFamily="2" charset="-78"/>
              </a:rPr>
              <a:t>بین المللی کلمبیا آغازی بر پایان مکتب </a:t>
            </a:r>
            <a:r>
              <a:rPr lang="fa-IR" sz="2000" dirty="0" smtClean="0">
                <a:cs typeface="B Mitra" pitchFamily="2" charset="-78"/>
              </a:rPr>
              <a:t>شیکاگو بود.</a:t>
            </a:r>
            <a:endParaRPr lang="fa-IR" sz="2000" dirty="0" smtClean="0">
              <a:cs typeface="B Mitra" pitchFamily="2" charset="-78"/>
            </a:endParaRPr>
          </a:p>
          <a:p>
            <a:endParaRPr lang="fa-IR" sz="2000" b="1" dirty="0" smtClean="0">
              <a:cs typeface="B Mitra" pitchFamily="2" charset="-78"/>
            </a:endParaRPr>
          </a:p>
          <a:p>
            <a:r>
              <a:rPr lang="fa-IR" sz="2000" b="1" dirty="0" smtClean="0">
                <a:cs typeface="B Mitra" pitchFamily="2" charset="-78"/>
              </a:rPr>
              <a:t>دو </a:t>
            </a:r>
            <a:r>
              <a:rPr lang="fa-IR" sz="2000" b="1" dirty="0" smtClean="0">
                <a:cs typeface="B Mitra" pitchFamily="2" charset="-78"/>
              </a:rPr>
              <a:t>معمار مطرح دیگر در مکتب شیکاگو: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هنری هابسون ریچاردسون </a:t>
            </a:r>
            <a:r>
              <a:rPr lang="fa-IR" sz="2000" dirty="0" smtClean="0">
                <a:cs typeface="B Mitra" pitchFamily="2" charset="-78"/>
              </a:rPr>
              <a:t>: طراحی ساختمان ۱ طبقه مارسال فیلد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فرانک لوید رایت </a:t>
            </a:r>
            <a:r>
              <a:rPr lang="fa-IR" sz="2000" dirty="0" smtClean="0">
                <a:cs typeface="B Mitra" pitchFamily="2" charset="-78"/>
              </a:rPr>
              <a:t>۱ سال در دفتر سالیوان کار کرد . ساختمان های اولیه طراحی شده توسط رایت مانند خانه چارلی و ساختمان لارکین تحت تاثیر مکتب شیکاگو بوده است </a:t>
            </a:r>
            <a:r>
              <a:rPr lang="fa-IR" sz="2000" dirty="0" smtClean="0">
                <a:cs typeface="B Mitra" pitchFamily="2" charset="-78"/>
              </a:rPr>
              <a:t>.اما مقید به این مکتب نماند و در دوره های بعدی سبک ارگانیک را برگزید.</a:t>
            </a:r>
          </a:p>
          <a:p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عمر این مکتب:2 دهه اما تاثیر مکتب شیکاگو به لحاظ ایجاد استفاده از مصالح جدید و تکنولوژی در معماری حایز اهمیت.</a:t>
            </a:r>
            <a:endParaRPr lang="fa-IR" sz="2000" dirty="0" smtClean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hmine\tadris\moaser\1&amp;2\DSC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4807"/>
            <a:ext cx="2643206" cy="2162623"/>
          </a:xfrm>
          <a:prstGeom prst="rect">
            <a:avLst/>
          </a:prstGeom>
          <a:noFill/>
        </p:spPr>
      </p:pic>
      <p:pic>
        <p:nvPicPr>
          <p:cNvPr id="1027" name="Picture 3" descr="D:\tahmine\tadris\moaser\1&amp;2\DSC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3116"/>
            <a:ext cx="5164804" cy="4500594"/>
          </a:xfrm>
          <a:prstGeom prst="rect">
            <a:avLst/>
          </a:prstGeom>
          <a:noFill/>
        </p:spPr>
      </p:pic>
      <p:pic>
        <p:nvPicPr>
          <p:cNvPr id="1028" name="Picture 4" descr="D:\tahmine\tadris\moaser\1&amp;2\DSC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04371"/>
            <a:ext cx="2214577" cy="428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hmine\tadris\moaser\1&amp;2\DSC_0007'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174130" cy="4643469"/>
          </a:xfrm>
          <a:prstGeom prst="rect">
            <a:avLst/>
          </a:prstGeom>
          <a:noFill/>
        </p:spPr>
      </p:pic>
      <p:pic>
        <p:nvPicPr>
          <p:cNvPr id="2051" name="Picture 3" descr="D:\tahmine\tadris\moaser\1&amp;2\DSC_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42918"/>
            <a:ext cx="5129150" cy="2470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1439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cs typeface="B Mitra" pitchFamily="2" charset="-78"/>
              </a:rPr>
              <a:t>نهضت هنر نو </a:t>
            </a:r>
            <a:r>
              <a:rPr lang="en-US" sz="2400" b="1" dirty="0" smtClean="0">
                <a:cs typeface="B Mitra" pitchFamily="2" charset="-78"/>
              </a:rPr>
              <a:t>Art </a:t>
            </a:r>
            <a:r>
              <a:rPr lang="en-US" sz="2400" b="1" dirty="0" smtClean="0">
                <a:cs typeface="B Mitra" pitchFamily="2" charset="-78"/>
              </a:rPr>
              <a:t>Nouveau</a:t>
            </a:r>
          </a:p>
          <a:p>
            <a:r>
              <a:rPr lang="fa-IR" sz="2000" dirty="0" smtClean="0">
                <a:cs typeface="B Mitra" pitchFamily="2" charset="-78"/>
              </a:rPr>
              <a:t> نهضتی در اروپا که ابتدا در کارهای تزئینی نظیر طراحی پارچه تولید کتاب و مبلمان  </a:t>
            </a:r>
            <a:r>
              <a:rPr lang="fa-IR" sz="2000" dirty="0" smtClean="0">
                <a:cs typeface="B Mitra" pitchFamily="2" charset="-78"/>
              </a:rPr>
              <a:t>استفاده شد</a:t>
            </a:r>
            <a:r>
              <a:rPr lang="fa-IR" sz="2000" dirty="0" smtClean="0">
                <a:cs typeface="B Mitra" pitchFamily="2" charset="-78"/>
              </a:rPr>
              <a:t>.</a:t>
            </a:r>
          </a:p>
          <a:p>
            <a:r>
              <a:rPr lang="fa-IR" sz="2000" dirty="0" smtClean="0">
                <a:cs typeface="B Mitra" pitchFamily="2" charset="-78"/>
              </a:rPr>
              <a:t>هنر </a:t>
            </a:r>
            <a:r>
              <a:rPr lang="fa-IR" sz="2000" dirty="0" smtClean="0">
                <a:cs typeface="B Mitra" pitchFamily="2" charset="-78"/>
              </a:rPr>
              <a:t>نو نام مغازه ای که معماری بلژیکی وان دوولد ان را طراحی داخلی کرده بود </a:t>
            </a:r>
            <a:r>
              <a:rPr lang="fa-IR" sz="2000" dirty="0" smtClean="0">
                <a:cs typeface="B Mitra" pitchFamily="2" charset="-78"/>
              </a:rPr>
              <a:t>.</a:t>
            </a:r>
          </a:p>
          <a:p>
            <a:r>
              <a:rPr lang="fa-IR" sz="2000" dirty="0" smtClean="0">
                <a:cs typeface="B Mitra" pitchFamily="2" charset="-78"/>
              </a:rPr>
              <a:t>اصول: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ابداع احجام و فرم های جدید به جای استفاده از فرم های گذشته</a:t>
            </a:r>
          </a:p>
          <a:p>
            <a:r>
              <a:rPr lang="fa-IR" sz="2000" dirty="0" smtClean="0">
                <a:cs typeface="B Mitra" pitchFamily="2" charset="-78"/>
              </a:rPr>
              <a:t> توجه به آینده و تکنولوژی و ابداعات جدید</a:t>
            </a:r>
          </a:p>
          <a:p>
            <a:r>
              <a:rPr lang="fa-IR" sz="2000" dirty="0" smtClean="0">
                <a:cs typeface="B Mitra" pitchFamily="2" charset="-78"/>
              </a:rPr>
              <a:t> استفاده از مصالح جدید نظیر چدن، آهن ، فولاد و بتن با ظاهر فرم های طبیعی و </a:t>
            </a:r>
            <a:r>
              <a:rPr lang="fa-IR" sz="2000" dirty="0" smtClean="0">
                <a:cs typeface="B Mitra" pitchFamily="2" charset="-78"/>
              </a:rPr>
              <a:t>گیاهی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انتقاد </a:t>
            </a:r>
            <a:r>
              <a:rPr lang="fa-IR" sz="2000" dirty="0" smtClean="0">
                <a:cs typeface="B Mitra" pitchFamily="2" charset="-78"/>
              </a:rPr>
              <a:t>شدید از اشیا و مکتب های تقلیدی</a:t>
            </a:r>
          </a:p>
          <a:p>
            <a:r>
              <a:rPr lang="fa-IR" sz="2000" dirty="0" smtClean="0">
                <a:cs typeface="B Mitra" pitchFamily="2" charset="-78"/>
              </a:rPr>
              <a:t>جدایی </a:t>
            </a:r>
            <a:r>
              <a:rPr lang="fa-IR" sz="2000" dirty="0" smtClean="0">
                <a:cs typeface="B Mitra" pitchFamily="2" charset="-78"/>
              </a:rPr>
              <a:t>از گذشته</a:t>
            </a:r>
          </a:p>
          <a:p>
            <a:r>
              <a:rPr lang="fa-IR" sz="2000" dirty="0" smtClean="0">
                <a:cs typeface="B Mitra" pitchFamily="2" charset="-78"/>
              </a:rPr>
              <a:t>ابداع </a:t>
            </a:r>
            <a:r>
              <a:rPr lang="fa-IR" sz="2000" dirty="0" smtClean="0">
                <a:cs typeface="B Mitra" pitchFamily="2" charset="-78"/>
              </a:rPr>
              <a:t>فرم های جدید</a:t>
            </a:r>
          </a:p>
          <a:p>
            <a:r>
              <a:rPr lang="fa-IR" sz="2000" dirty="0" smtClean="0">
                <a:cs typeface="B Mitra" pitchFamily="2" charset="-78"/>
              </a:rPr>
              <a:t>هنر </a:t>
            </a:r>
            <a:r>
              <a:rPr lang="fa-IR" sz="2000" dirty="0" smtClean="0">
                <a:cs typeface="B Mitra" pitchFamily="2" charset="-78"/>
              </a:rPr>
              <a:t>مناسب با زمان</a:t>
            </a:r>
          </a:p>
          <a:p>
            <a:r>
              <a:rPr lang="fa-IR" sz="2000" dirty="0" smtClean="0">
                <a:cs typeface="B Mitra" pitchFamily="2" charset="-78"/>
              </a:rPr>
              <a:t>.</a:t>
            </a:r>
            <a:r>
              <a:rPr lang="fa-IR" sz="2000" dirty="0" smtClean="0">
                <a:cs typeface="B Mitra" pitchFamily="2" charset="-78"/>
              </a:rPr>
              <a:t>استفاده از تولیدات </a:t>
            </a:r>
            <a:r>
              <a:rPr lang="fa-IR" sz="2000" dirty="0" smtClean="0">
                <a:cs typeface="B Mitra" pitchFamily="2" charset="-78"/>
              </a:rPr>
              <a:t>مدرن (فلز) برای </a:t>
            </a:r>
            <a:r>
              <a:rPr lang="fa-IR" sz="2000" dirty="0" smtClean="0">
                <a:cs typeface="B Mitra" pitchFamily="2" charset="-78"/>
              </a:rPr>
              <a:t>اسکلت ساختمان و تزیینات</a:t>
            </a:r>
          </a:p>
          <a:p>
            <a:r>
              <a:rPr lang="fa-IR" sz="2000" dirty="0" smtClean="0">
                <a:cs typeface="B Mitra" pitchFamily="2" charset="-78"/>
              </a:rPr>
              <a:t> استفاده </a:t>
            </a:r>
            <a:r>
              <a:rPr lang="fa-IR" sz="2000" dirty="0" smtClean="0">
                <a:cs typeface="B Mitra" pitchFamily="2" charset="-78"/>
              </a:rPr>
              <a:t>از تزیینات فرم های طبیعی و </a:t>
            </a:r>
            <a:r>
              <a:rPr lang="fa-IR" sz="2000" dirty="0" smtClean="0">
                <a:cs typeface="B Mitra" pitchFamily="2" charset="-78"/>
              </a:rPr>
              <a:t>رمانتیک</a:t>
            </a:r>
          </a:p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cs typeface="B Mitra" pitchFamily="2" charset="-78"/>
              </a:rPr>
              <a:t>معماران:</a:t>
            </a:r>
            <a:endParaRPr lang="fa-IR" sz="24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ویکتور ارتا معمار معروف این سبک </a:t>
            </a:r>
            <a:r>
              <a:rPr lang="fa-IR" sz="2000" b="1" dirty="0" smtClean="0">
                <a:cs typeface="B Mitra" pitchFamily="2" charset="-78"/>
              </a:rPr>
              <a:t> ( بلژیکی)</a:t>
            </a:r>
            <a:endParaRPr lang="fa-IR" sz="2000" b="1" dirty="0" smtClean="0">
              <a:cs typeface="B Mitra" pitchFamily="2" charset="-78"/>
            </a:endParaRPr>
          </a:p>
          <a:p>
            <a:r>
              <a:rPr lang="fa-IR" sz="2000" b="1" dirty="0" smtClean="0">
                <a:cs typeface="B Mitra" pitchFamily="2" charset="-78"/>
              </a:rPr>
              <a:t>هکتور </a:t>
            </a:r>
            <a:r>
              <a:rPr lang="fa-IR" sz="2000" b="1" dirty="0" smtClean="0">
                <a:cs typeface="B Mitra" pitchFamily="2" charset="-78"/>
              </a:rPr>
              <a:t>گیومارد در </a:t>
            </a:r>
            <a:r>
              <a:rPr lang="fa-IR" sz="2000" b="1" dirty="0" smtClean="0">
                <a:cs typeface="B Mitra" pitchFamily="2" charset="-78"/>
              </a:rPr>
              <a:t>فرانسه تحت </a:t>
            </a:r>
            <a:r>
              <a:rPr lang="fa-IR" sz="2000" b="1" dirty="0" smtClean="0">
                <a:cs typeface="B Mitra" pitchFamily="2" charset="-78"/>
              </a:rPr>
              <a:t>تاثیر </a:t>
            </a:r>
            <a:r>
              <a:rPr lang="fa-IR" sz="2000" b="1" dirty="0" smtClean="0">
                <a:cs typeface="B Mitra" pitchFamily="2" charset="-78"/>
              </a:rPr>
              <a:t>ارت نوو( </a:t>
            </a:r>
            <a:r>
              <a:rPr lang="fa-IR" sz="2000" b="1" dirty="0" smtClean="0">
                <a:cs typeface="B Mitra" pitchFamily="2" charset="-78"/>
              </a:rPr>
              <a:t>طراحی سردر های ورودی مترو پاریس </a:t>
            </a:r>
            <a:r>
              <a:rPr lang="fa-IR" sz="2000" b="1" dirty="0" smtClean="0">
                <a:cs typeface="B Mitra" pitchFamily="2" charset="-78"/>
              </a:rPr>
              <a:t>)</a:t>
            </a:r>
            <a:endParaRPr lang="fa-IR" sz="20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چارلز رنه مکنتاش : انگلستان ، طرح مدرسه هنر گلاسکو در </a:t>
            </a:r>
            <a:r>
              <a:rPr lang="fa-IR" sz="2000" b="1" dirty="0" smtClean="0">
                <a:cs typeface="B Mitra" pitchFamily="2" charset="-78"/>
              </a:rPr>
              <a:t>اسکاتلند. ساختمان </a:t>
            </a:r>
            <a:r>
              <a:rPr lang="fa-IR" sz="2000" b="1" dirty="0" smtClean="0">
                <a:cs typeface="B Mitra" pitchFamily="2" charset="-78"/>
              </a:rPr>
              <a:t>بیشتر راستگوشه بود اما</a:t>
            </a:r>
          </a:p>
          <a:p>
            <a:r>
              <a:rPr lang="fa-IR" sz="2000" b="1" dirty="0" smtClean="0">
                <a:cs typeface="B Mitra" pitchFamily="2" charset="-78"/>
              </a:rPr>
              <a:t>طرح های طبیعی زیادی </a:t>
            </a:r>
            <a:r>
              <a:rPr lang="fa-IR" sz="2000" b="1" dirty="0" smtClean="0">
                <a:cs typeface="B Mitra" pitchFamily="2" charset="-78"/>
              </a:rPr>
              <a:t>داشت</a:t>
            </a:r>
            <a:endParaRPr lang="fa-IR" sz="2000" b="1" dirty="0" smtClean="0">
              <a:cs typeface="B Mitra" pitchFamily="2" charset="-78"/>
            </a:endParaRPr>
          </a:p>
          <a:p>
            <a:r>
              <a:rPr lang="fa-IR" sz="2000" b="1" dirty="0" smtClean="0">
                <a:cs typeface="B Mitra" pitchFamily="2" charset="-78"/>
              </a:rPr>
              <a:t> اتو واگنر در اتریش : هر چیزی که عملکردی نیست زیبا نمی باشد</a:t>
            </a:r>
            <a:r>
              <a:rPr lang="fa-IR" sz="2000" b="1" dirty="0" smtClean="0">
                <a:cs typeface="B Mitra" pitchFamily="2" charset="-78"/>
              </a:rPr>
              <a:t>!</a:t>
            </a:r>
            <a:endParaRPr lang="fa-IR" sz="2000" b="1" dirty="0" smtClean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30945"/>
            <a:ext cx="84296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خلاق ترین معمار این سبک آنتونی گادی در شهر بارسلون</a:t>
            </a:r>
          </a:p>
          <a:p>
            <a:r>
              <a:rPr lang="fa-IR" sz="2000" dirty="0" smtClean="0">
                <a:cs typeface="B Mitra" pitchFamily="2" charset="-78"/>
              </a:rPr>
              <a:t> اعتقاد به عدم وجود هیچ خط مستقیمی در </a:t>
            </a:r>
            <a:r>
              <a:rPr lang="fa-IR" sz="2000" dirty="0" smtClean="0">
                <a:cs typeface="B Mitra" pitchFamily="2" charset="-78"/>
              </a:rPr>
              <a:t>طبیعت .در </a:t>
            </a:r>
            <a:r>
              <a:rPr lang="fa-IR" sz="2000" dirty="0" smtClean="0">
                <a:cs typeface="B Mitra" pitchFamily="2" charset="-78"/>
              </a:rPr>
              <a:t>کارهای او هیچ خط راستی وجود </a:t>
            </a:r>
            <a:r>
              <a:rPr lang="fa-IR" sz="2000" dirty="0" smtClean="0">
                <a:cs typeface="B Mitra" pitchFamily="2" charset="-78"/>
              </a:rPr>
              <a:t>نداشت.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او از کارهای گوتیک، مراکشی و موریش نیز الهام می </a:t>
            </a:r>
            <a:r>
              <a:rPr lang="fa-IR" sz="2000" dirty="0" smtClean="0">
                <a:cs typeface="B Mitra" pitchFamily="2" charset="-78"/>
              </a:rPr>
              <a:t>گرفت. وی </a:t>
            </a:r>
            <a:r>
              <a:rPr lang="fa-IR" sz="2000" dirty="0" smtClean="0">
                <a:cs typeface="B Mitra" pitchFamily="2" charset="-78"/>
              </a:rPr>
              <a:t>پدر معماری پست مدرن شناخته می شود.</a:t>
            </a:r>
          </a:p>
          <a:p>
            <a:r>
              <a:rPr lang="fa-IR" sz="2000" dirty="0" smtClean="0">
                <a:cs typeface="B Mitra" pitchFamily="2" charset="-78"/>
              </a:rPr>
              <a:t> اوج هنر او در کلیسای خانواده مقدس</a:t>
            </a:r>
          </a:p>
          <a:p>
            <a:r>
              <a:rPr lang="fa-IR" sz="2000" b="1" dirty="0" smtClean="0">
                <a:cs typeface="B Mitra" pitchFamily="2" charset="-78"/>
              </a:rPr>
              <a:t>هنر نو در ایران : </a:t>
            </a:r>
            <a:r>
              <a:rPr lang="fa-IR" sz="2000" dirty="0" smtClean="0">
                <a:cs typeface="B Mitra" pitchFamily="2" charset="-78"/>
              </a:rPr>
              <a:t>وارطان </a:t>
            </a:r>
            <a:r>
              <a:rPr lang="fa-IR" sz="2000" dirty="0" smtClean="0">
                <a:cs typeface="B Mitra" pitchFamily="2" charset="-78"/>
              </a:rPr>
              <a:t>اوانسیان در تهران تعدادی ساختمان طراحی کرده است که رگه هایی از هنر نو نیز در آن</a:t>
            </a:r>
          </a:p>
          <a:p>
            <a:r>
              <a:rPr lang="fa-IR" sz="2000" dirty="0" smtClean="0">
                <a:cs typeface="B Mitra" pitchFamily="2" charset="-78"/>
              </a:rPr>
              <a:t>مشاهده </a:t>
            </a:r>
            <a:r>
              <a:rPr lang="fa-IR" sz="2000" dirty="0" smtClean="0">
                <a:cs typeface="B Mitra" pitchFamily="2" charset="-78"/>
              </a:rPr>
              <a:t>می </a:t>
            </a:r>
            <a:r>
              <a:rPr lang="fa-IR" sz="2000" dirty="0" smtClean="0">
                <a:cs typeface="B Mitra" pitchFamily="2" charset="-78"/>
              </a:rPr>
              <a:t>شود.</a:t>
            </a:r>
          </a:p>
          <a:p>
            <a:endParaRPr lang="fa-IR" sz="2000" b="1" dirty="0" smtClean="0">
              <a:cs typeface="B Mitra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پیدایش سبک هنر تزیینات </a:t>
            </a:r>
            <a:r>
              <a:rPr lang="en-US" sz="2000" dirty="0" smtClean="0">
                <a:cs typeface="B Mitra" pitchFamily="2" charset="-78"/>
              </a:rPr>
              <a:t>Art Deco 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در </a:t>
            </a:r>
            <a:r>
              <a:rPr lang="fa-IR" sz="2000" dirty="0" smtClean="0">
                <a:cs typeface="B Mitra" pitchFamily="2" charset="-78"/>
              </a:rPr>
              <a:t>دهه ۱۴ و ۱۴ اروپا و امریکا به عنوان ادامه دهنده سبک هنر </a:t>
            </a:r>
            <a:r>
              <a:rPr lang="fa-IR" sz="2000" dirty="0" smtClean="0">
                <a:cs typeface="B Mitra" pitchFamily="2" charset="-78"/>
              </a:rPr>
              <a:t>نو استفاده </a:t>
            </a:r>
            <a:r>
              <a:rPr lang="fa-IR" sz="2000" dirty="0" smtClean="0">
                <a:cs typeface="B Mitra" pitchFamily="2" charset="-78"/>
              </a:rPr>
              <a:t>آرت دکو از صفحات براق و فلزی و تلفیق آن با تولیدات و مصنوعات صنعتی</a:t>
            </a:r>
          </a:p>
          <a:p>
            <a:r>
              <a:rPr lang="fa-IR" sz="2000" dirty="0" smtClean="0">
                <a:cs typeface="B Mitra" pitchFamily="2" charset="-78"/>
              </a:rPr>
              <a:t> ساختمان کرایسلر در نیویورک </a:t>
            </a:r>
            <a:r>
              <a:rPr lang="fa-IR" sz="2000" dirty="0" smtClean="0">
                <a:cs typeface="B Mitra" pitchFamily="2" charset="-78"/>
              </a:rPr>
              <a:t>به </a:t>
            </a:r>
            <a:r>
              <a:rPr lang="fa-IR" sz="2000" dirty="0" smtClean="0">
                <a:cs typeface="B Mitra" pitchFamily="2" charset="-78"/>
              </a:rPr>
              <a:t>عنوان شاخص ترین ساختمان این سبک </a:t>
            </a:r>
            <a:r>
              <a:rPr lang="fa-IR" sz="2000" dirty="0" smtClean="0">
                <a:cs typeface="B Mitra" pitchFamily="2" charset="-78"/>
              </a:rPr>
              <a:t>.بلندترین </a:t>
            </a:r>
            <a:r>
              <a:rPr lang="fa-IR" sz="2000" dirty="0" smtClean="0">
                <a:cs typeface="B Mitra" pitchFamily="2" charset="-78"/>
              </a:rPr>
              <a:t>ساختمان جهان قبل از امپایر</a:t>
            </a:r>
          </a:p>
          <a:p>
            <a:r>
              <a:rPr lang="fa-IR" sz="2000" dirty="0" smtClean="0">
                <a:cs typeface="B Mitra" pitchFamily="2" charset="-78"/>
              </a:rPr>
              <a:t>استیت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مرکز رافکلر و تالار موسیقی رادیو سیتی در نیویورک از بهترین نمونه های این سبک</a:t>
            </a:r>
          </a:p>
          <a:p>
            <a:pPr>
              <a:buFont typeface="Wingdings" pitchFamily="2" charset="2"/>
              <a:buChar char="ü"/>
            </a:pPr>
            <a:r>
              <a:rPr lang="fa-IR" sz="2000" b="1" dirty="0" smtClean="0">
                <a:cs typeface="B Mitra" pitchFamily="2" charset="-78"/>
              </a:rPr>
              <a:t>معماران معروف این سبک :</a:t>
            </a:r>
          </a:p>
          <a:p>
            <a:r>
              <a:rPr lang="fa-IR" sz="2000" b="1" dirty="0" smtClean="0">
                <a:cs typeface="B Mitra" pitchFamily="2" charset="-78"/>
              </a:rPr>
              <a:t>پیتر بهرنز در آلمان : </a:t>
            </a:r>
            <a:r>
              <a:rPr lang="fa-IR" sz="2000" dirty="0" smtClean="0">
                <a:cs typeface="B Mitra" pitchFamily="2" charset="-78"/>
              </a:rPr>
              <a:t>نخستین معماری نامدار در اروپا، طراحی کارخانه و تولیدان صنعتی به صورت گسترده، 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b="1" dirty="0" smtClean="0">
                <a:cs typeface="B Mitra" pitchFamily="2" charset="-78"/>
              </a:rPr>
              <a:t>آگوست </a:t>
            </a:r>
            <a:r>
              <a:rPr lang="fa-IR" sz="2000" b="1" dirty="0" smtClean="0">
                <a:cs typeface="B Mitra" pitchFamily="2" charset="-78"/>
              </a:rPr>
              <a:t>پره در فرانسه </a:t>
            </a:r>
            <a:r>
              <a:rPr lang="fa-IR" sz="2000" dirty="0" smtClean="0">
                <a:cs typeface="B Mitra" pitchFamily="2" charset="-78"/>
              </a:rPr>
              <a:t>: تبدیل بتن مسلح به یک نوع مصالح معماری </a:t>
            </a:r>
            <a:r>
              <a:rPr lang="fa-IR" sz="2000" dirty="0" smtClean="0">
                <a:cs typeface="B Mitra" pitchFamily="2" charset="-78"/>
              </a:rPr>
              <a:t>مدرنتئاتر </a:t>
            </a:r>
            <a:r>
              <a:rPr lang="fa-IR" sz="2000" dirty="0" smtClean="0">
                <a:cs typeface="B Mitra" pitchFamily="2" charset="-78"/>
              </a:rPr>
              <a:t>شانزلیزه و کلیسای نوتردام </a:t>
            </a:r>
          </a:p>
          <a:p>
            <a:r>
              <a:rPr lang="fa-IR" sz="2000" b="1" dirty="0" smtClean="0">
                <a:cs typeface="B Mitra" pitchFamily="2" charset="-78"/>
              </a:rPr>
              <a:t>آدولف </a:t>
            </a:r>
            <a:r>
              <a:rPr lang="fa-IR" sz="2000" b="1" dirty="0" smtClean="0">
                <a:cs typeface="B Mitra" pitchFamily="2" charset="-78"/>
              </a:rPr>
              <a:t>لوس در اتریش </a:t>
            </a:r>
            <a:r>
              <a:rPr lang="fa-IR" sz="2000" dirty="0" smtClean="0">
                <a:cs typeface="B Mitra" pitchFamily="2" charset="-78"/>
              </a:rPr>
              <a:t>: اوج اقتدار نهضت هنر نو در اروپا ولی یکی از مخالفان اصلی زیبایی ارایه شده توسط معماران</a:t>
            </a:r>
          </a:p>
          <a:p>
            <a:r>
              <a:rPr lang="fa-IR" sz="2000" dirty="0" smtClean="0">
                <a:cs typeface="B Mitra" pitchFamily="2" charset="-78"/>
              </a:rPr>
              <a:t>این سبک : فرم خوب باید زیبایی خود را در میزان سودمندی که نشان می دهد پیدا کند و وحدت و یکپارچگی آن </a:t>
            </a:r>
            <a:r>
              <a:rPr lang="fa-IR" sz="2000" dirty="0" smtClean="0">
                <a:cs typeface="B Mitra" pitchFamily="2" charset="-78"/>
              </a:rPr>
              <a:t>قابلجدا </a:t>
            </a:r>
            <a:r>
              <a:rPr lang="fa-IR" sz="2000" dirty="0" smtClean="0">
                <a:cs typeface="B Mitra" pitchFamily="2" charset="-78"/>
              </a:rPr>
              <a:t>شدن نباشد .</a:t>
            </a:r>
          </a:p>
          <a:p>
            <a:r>
              <a:rPr lang="fa-IR" sz="2000" dirty="0" smtClean="0">
                <a:cs typeface="B Mitra" pitchFamily="2" charset="-78"/>
              </a:rPr>
              <a:t>آدولف </a:t>
            </a:r>
            <a:r>
              <a:rPr lang="fa-IR" sz="2000" dirty="0" smtClean="0">
                <a:cs typeface="B Mitra" pitchFamily="2" charset="-78"/>
              </a:rPr>
              <a:t>لوس : تزیینات جنایت </a:t>
            </a:r>
            <a:r>
              <a:rPr lang="fa-IR" sz="2000" dirty="0" smtClean="0">
                <a:cs typeface="B Mitra" pitchFamily="2" charset="-78"/>
              </a:rPr>
              <a:t>است(یکی </a:t>
            </a:r>
            <a:r>
              <a:rPr lang="fa-IR" sz="2000" dirty="0" smtClean="0">
                <a:cs typeface="B Mitra" pitchFamily="2" charset="-78"/>
              </a:rPr>
              <a:t>از شعار های اصلی مدرن </a:t>
            </a:r>
            <a:r>
              <a:rPr lang="fa-IR" sz="2000" dirty="0" smtClean="0">
                <a:cs typeface="B Mitra" pitchFamily="2" charset="-78"/>
              </a:rPr>
              <a:t>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تاثیر زیاد در نزدیک کردن تولیدات صنعتی به معماری در اروپا و سه تن از بنیان گذاران مهم معماری مدرن در غرب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hmine\tadris\moaser\1&amp;2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2817599" cy="3857652"/>
          </a:xfrm>
          <a:prstGeom prst="rect">
            <a:avLst/>
          </a:prstGeom>
          <a:noFill/>
        </p:spPr>
      </p:pic>
      <p:pic>
        <p:nvPicPr>
          <p:cNvPr id="3075" name="Picture 3" descr="D:\tahmine\tadris\moaser\1&amp;2\DSC_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52"/>
            <a:ext cx="2477837" cy="3214710"/>
          </a:xfrm>
          <a:prstGeom prst="rect">
            <a:avLst/>
          </a:prstGeom>
          <a:noFill/>
        </p:spPr>
      </p:pic>
      <p:pic>
        <p:nvPicPr>
          <p:cNvPr id="3076" name="Picture 4" descr="D:\tahmine\tadris\moaser\1&amp;2\DSC_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00254"/>
            <a:ext cx="3214710" cy="4984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ahmine\tadris\moaser\1&amp;2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857364"/>
            <a:ext cx="4004656" cy="4786346"/>
          </a:xfrm>
          <a:prstGeom prst="rect">
            <a:avLst/>
          </a:prstGeom>
          <a:noFill/>
        </p:spPr>
      </p:pic>
      <p:pic>
        <p:nvPicPr>
          <p:cNvPr id="4099" name="Picture 3" descr="D:\tahmine\tadris\moaser\1&amp;2\DSC_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66"/>
            <a:ext cx="5150489" cy="44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1141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KASRA.CO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74</cp:revision>
  <dcterms:created xsi:type="dcterms:W3CDTF">2020-04-03T10:06:05Z</dcterms:created>
  <dcterms:modified xsi:type="dcterms:W3CDTF">2020-04-03T16:43:26Z</dcterms:modified>
</cp:coreProperties>
</file>