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6" r:id="rId2"/>
    <p:sldId id="256" r:id="rId3"/>
    <p:sldId id="263" r:id="rId4"/>
    <p:sldId id="258" r:id="rId5"/>
    <p:sldId id="259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913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553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95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452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04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876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7665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2369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340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52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021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238E-E5C5-48E5-89DB-CF4E89CE23DE}" type="datetimeFigureOut">
              <a:rPr lang="fa-IR" smtClean="0"/>
              <a:t>08/25/1441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CE23-10F1-442B-BB2B-53A009F40D0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1421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35627"/>
            <a:ext cx="8547279" cy="3258355"/>
          </a:xfrm>
        </p:spPr>
        <p:txBody>
          <a:bodyPr/>
          <a:lstStyle/>
          <a:p>
            <a:r>
              <a:rPr lang="fa-IR" dirty="0"/>
              <a:t>دانشكده فني و حرفه اي استان كرمان </a:t>
            </a:r>
          </a:p>
          <a:p>
            <a:r>
              <a:rPr lang="fa-IR" dirty="0"/>
              <a:t>آموزشكده دختران سيرجان – كوثر</a:t>
            </a:r>
          </a:p>
          <a:p>
            <a:r>
              <a:rPr lang="fa-IR" dirty="0"/>
              <a:t>مدرس :الهام زيدآبادي نژاد</a:t>
            </a:r>
          </a:p>
          <a:p>
            <a:r>
              <a:rPr lang="fa-IR" dirty="0"/>
              <a:t>درس سيستم عامل</a:t>
            </a:r>
          </a:p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11" y="537191"/>
            <a:ext cx="2320671" cy="20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25003"/>
            <a:ext cx="9144000" cy="1906074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فصل چهارم</a:t>
            </a:r>
            <a:br>
              <a:rPr lang="fa-IR" sz="2800" dirty="0" smtClean="0">
                <a:solidFill>
                  <a:srgbClr val="FF0000"/>
                </a:solidFill>
              </a:rPr>
            </a:br>
            <a:r>
              <a:rPr lang="fa-IR" sz="2800" dirty="0" smtClean="0">
                <a:solidFill>
                  <a:srgbClr val="FF0000"/>
                </a:solidFill>
              </a:rPr>
              <a:t/>
            </a:r>
            <a:br>
              <a:rPr lang="fa-IR" sz="2800" dirty="0" smtClean="0">
                <a:solidFill>
                  <a:srgbClr val="FF0000"/>
                </a:solidFill>
              </a:rPr>
            </a:br>
            <a:r>
              <a:rPr lang="fa-IR" sz="2800" dirty="0" smtClean="0">
                <a:solidFill>
                  <a:srgbClr val="FF0000"/>
                </a:solidFill>
              </a:rPr>
              <a:t>بررسي الگوريتم هاي زمان بندي:</a:t>
            </a:r>
            <a:r>
              <a:rPr lang="fa-IR" sz="2800" dirty="0">
                <a:solidFill>
                  <a:srgbClr val="FF0000"/>
                </a:solidFill>
              </a:rPr>
              <a:t/>
            </a:r>
            <a:br>
              <a:rPr lang="fa-IR" sz="2800" dirty="0">
                <a:solidFill>
                  <a:srgbClr val="FF0000"/>
                </a:solidFill>
              </a:rPr>
            </a:b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31831"/>
            <a:ext cx="9144000" cy="4559121"/>
          </a:xfrm>
        </p:spPr>
        <p:txBody>
          <a:bodyPr/>
          <a:lstStyle/>
          <a:p>
            <a:pPr algn="r">
              <a:lnSpc>
                <a:spcPct val="200000"/>
              </a:lnSpc>
            </a:pPr>
            <a:r>
              <a:rPr lang="fa-IR" sz="2000" dirty="0" smtClean="0">
                <a:solidFill>
                  <a:srgbClr val="FF0000"/>
                </a:solidFill>
                <a:cs typeface="+mj-cs"/>
              </a:rPr>
              <a:t>زمان بندي </a:t>
            </a:r>
            <a:r>
              <a:rPr lang="en-US" sz="2000" dirty="0" smtClean="0">
                <a:solidFill>
                  <a:srgbClr val="FF0000"/>
                </a:solidFill>
                <a:cs typeface="+mj-cs"/>
              </a:rPr>
              <a:t> FCFS</a:t>
            </a:r>
            <a:r>
              <a:rPr lang="fa-IR" sz="2000" dirty="0" smtClean="0">
                <a:solidFill>
                  <a:srgbClr val="FF0000"/>
                </a:solidFill>
                <a:cs typeface="+mj-cs"/>
              </a:rPr>
              <a:t> (</a:t>
            </a:r>
            <a:r>
              <a:rPr lang="en-US" sz="2000" dirty="0" smtClean="0">
                <a:solidFill>
                  <a:srgbClr val="FF0000"/>
                </a:solidFill>
                <a:cs typeface="+mj-cs"/>
              </a:rPr>
              <a:t>FIFO</a:t>
            </a:r>
            <a:r>
              <a:rPr lang="fa-IR" sz="2000" dirty="0" smtClean="0">
                <a:solidFill>
                  <a:srgbClr val="FF0000"/>
                </a:solidFill>
                <a:cs typeface="+mj-cs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cs typeface="+mj-cs"/>
              </a:rPr>
              <a:t> </a:t>
            </a:r>
            <a:r>
              <a:rPr lang="fa-IR" sz="2000" dirty="0" smtClean="0">
                <a:solidFill>
                  <a:srgbClr val="FF0000"/>
                </a:solidFill>
                <a:cs typeface="+mj-cs"/>
              </a:rPr>
              <a:t> = </a:t>
            </a:r>
            <a:r>
              <a:rPr lang="fa-IR" sz="2000" dirty="0" smtClean="0">
                <a:cs typeface="+mj-cs"/>
              </a:rPr>
              <a:t>ساده ترین الگوریتم زمان بندی </a:t>
            </a:r>
            <a:r>
              <a:rPr lang="en-US" sz="2000" dirty="0" err="1" smtClean="0">
                <a:cs typeface="+mj-cs"/>
              </a:rPr>
              <a:t>cpu</a:t>
            </a:r>
            <a:r>
              <a:rPr lang="fa-IR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,</a:t>
            </a:r>
            <a:r>
              <a:rPr lang="fa-IR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FCFS</a:t>
            </a:r>
            <a:r>
              <a:rPr lang="fa-IR" sz="2000" dirty="0" smtClean="0">
                <a:cs typeface="+mj-cs"/>
              </a:rPr>
              <a:t>(</a:t>
            </a:r>
            <a:r>
              <a:rPr lang="en-US" sz="1800" dirty="0" smtClean="0">
                <a:cs typeface="+mj-cs"/>
              </a:rPr>
              <a:t>First Come First Served</a:t>
            </a:r>
            <a:r>
              <a:rPr lang="fa-IR" sz="2000" dirty="0" smtClean="0">
                <a:cs typeface="+mj-cs"/>
              </a:rPr>
              <a:t>) است که به آن </a:t>
            </a:r>
            <a:r>
              <a:rPr lang="en-US" sz="2000" dirty="0" smtClean="0">
                <a:cs typeface="+mj-cs"/>
              </a:rPr>
              <a:t>FIFO</a:t>
            </a:r>
            <a:r>
              <a:rPr lang="fa-IR" sz="2000" dirty="0" smtClean="0">
                <a:cs typeface="+mj-cs"/>
              </a:rPr>
              <a:t> نیز گفته می شود. در این الگوریتم پردازشی که اولین درخواست </a:t>
            </a:r>
            <a:r>
              <a:rPr lang="en-US" sz="2000" dirty="0" smtClean="0">
                <a:cs typeface="+mj-cs"/>
              </a:rPr>
              <a:t> CPU</a:t>
            </a:r>
            <a:r>
              <a:rPr lang="fa-IR" sz="2000" dirty="0" smtClean="0">
                <a:cs typeface="+mj-cs"/>
              </a:rPr>
              <a:t> را صادر می کند اولین پردازشی خواهد بود که به آن دسترسی پیدا می کند .این زمان بند توسط یک صف </a:t>
            </a:r>
            <a:r>
              <a:rPr lang="en-US" sz="2000" dirty="0" smtClean="0">
                <a:cs typeface="+mj-cs"/>
              </a:rPr>
              <a:t>FIFO</a:t>
            </a:r>
            <a:r>
              <a:rPr lang="fa-IR" sz="2000" dirty="0" smtClean="0">
                <a:cs typeface="+mj-cs"/>
              </a:rPr>
              <a:t> پیاده سازی می شود و از نوع انحصاری است هنگامی که پردازش </a:t>
            </a:r>
            <a:r>
              <a:rPr lang="en-US" sz="2000" dirty="0" smtClean="0">
                <a:cs typeface="+mj-cs"/>
              </a:rPr>
              <a:t>CPU </a:t>
            </a:r>
            <a:r>
              <a:rPr lang="fa-IR" sz="2000" dirty="0" smtClean="0">
                <a:cs typeface="+mj-cs"/>
              </a:rPr>
              <a:t> را بدست می آورد آن را رها نمی کند مگر اینکه تمام شود یا جهت انجام عملیات </a:t>
            </a:r>
            <a:r>
              <a:rPr lang="en-US" sz="2000" dirty="0" smtClean="0">
                <a:cs typeface="+mj-cs"/>
              </a:rPr>
              <a:t>I/O</a:t>
            </a:r>
            <a:r>
              <a:rPr lang="fa-IR" sz="2000" dirty="0" smtClean="0">
                <a:cs typeface="+mj-cs"/>
              </a:rPr>
              <a:t> به حالت بسته رود . از مزایای این الگوریتم سادگی اجرا و عملی بودن آن است و از معایب آن زیاد بودن میانگین زمان انتظار و انحصاری بودن آن است .</a:t>
            </a:r>
          </a:p>
          <a:p>
            <a:pPr algn="r"/>
            <a:endParaRPr lang="fa-IR" sz="2000" dirty="0">
              <a:solidFill>
                <a:srgbClr val="FF0000"/>
              </a:solidFill>
              <a:cs typeface="+mj-cs"/>
            </a:endParaRPr>
          </a:p>
          <a:p>
            <a:pPr algn="r"/>
            <a:endParaRPr lang="fa-IR" dirty="0" smtClean="0"/>
          </a:p>
          <a:p>
            <a:endParaRPr lang="fa-IR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0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74"/>
    </mc:Choice>
    <mc:Fallback xmlns="">
      <p:transition spd="slow" advTm="80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مثال : </a:t>
            </a:r>
            <a:r>
              <a:rPr lang="fa-IR" sz="2000" dirty="0" smtClean="0"/>
              <a:t>سه پردازش با زمان انفجار محاسباتی زیر در زمان صفر وارد سیستم شده اند :</a:t>
            </a:r>
            <a:endParaRPr lang="fa-IR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145439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       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پردازش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</a:rPr>
                        <a:t> ها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       </a:t>
                      </a:r>
                      <a:r>
                        <a:rPr lang="fa-IR" baseline="0" dirty="0" smtClean="0"/>
                        <a:t>  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</a:t>
                      </a:r>
                      <a:r>
                        <a:rPr lang="fa-IR" dirty="0" smtClean="0"/>
                        <a:t> 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+mj-cs"/>
                        </a:rPr>
                        <a:t>زمان</a:t>
                      </a:r>
                      <a:r>
                        <a:rPr lang="fa-IR" baseline="0" dirty="0" smtClean="0">
                          <a:cs typeface="+mj-cs"/>
                        </a:rPr>
                        <a:t> انفجار محاسباتی</a:t>
                      </a:r>
                      <a:endParaRPr lang="fa-IR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24</a:t>
                      </a:r>
                      <a:endParaRPr lang="fa-IR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+mj-cs"/>
                        </a:rPr>
                        <a:t>3</a:t>
                      </a:r>
                      <a:endParaRPr lang="fa-IR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en-US" dirty="0" smtClean="0">
                          <a:cs typeface="+mj-cs"/>
                        </a:rPr>
                        <a:t>3</a:t>
                      </a:r>
                      <a:r>
                        <a:rPr lang="en-US" baseline="0" dirty="0" smtClean="0">
                          <a:cs typeface="+mj-cs"/>
                        </a:rPr>
                        <a:t>                </a:t>
                      </a:r>
                      <a:endParaRPr lang="fa-IR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2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0"/>
    </mc:Choice>
    <mc:Fallback xmlns="">
      <p:transition spd="slow" advTm="29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5155"/>
            <a:ext cx="10515600" cy="5661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dirty="0" smtClean="0">
                <a:solidFill>
                  <a:srgbClr val="FF0000"/>
                </a:solidFill>
                <a:cs typeface="+mj-cs"/>
              </a:rPr>
              <a:t>حل : </a:t>
            </a:r>
            <a:r>
              <a:rPr lang="fa-IR" sz="2000" dirty="0" smtClean="0">
                <a:cs typeface="+mj-cs"/>
              </a:rPr>
              <a:t>اگر پردازش ها به ترتیب </a:t>
            </a:r>
            <a:r>
              <a:rPr lang="en-US" sz="2000" dirty="0" smtClean="0">
                <a:cs typeface="+mj-cs"/>
              </a:rPr>
              <a:t>p1</a:t>
            </a:r>
            <a:r>
              <a:rPr lang="fa-IR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,</a:t>
            </a:r>
            <a:r>
              <a:rPr lang="fa-IR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p2</a:t>
            </a:r>
            <a:r>
              <a:rPr lang="fa-IR" sz="2000" dirty="0" smtClean="0">
                <a:cs typeface="+mj-cs"/>
              </a:rPr>
              <a:t> و </a:t>
            </a:r>
            <a:r>
              <a:rPr lang="en-US" sz="2000" dirty="0" smtClean="0">
                <a:cs typeface="+mj-cs"/>
              </a:rPr>
              <a:t>p3</a:t>
            </a:r>
            <a:r>
              <a:rPr lang="en-US" sz="2000" dirty="0">
                <a:cs typeface="+mj-cs"/>
              </a:rPr>
              <a:t> </a:t>
            </a:r>
            <a:r>
              <a:rPr lang="fa-IR" sz="2000" dirty="0" smtClean="0">
                <a:cs typeface="+mj-cs"/>
              </a:rPr>
              <a:t>   وارد سیستم شوند بر طبق الگوریتم </a:t>
            </a:r>
            <a:r>
              <a:rPr lang="en-US" sz="2000" dirty="0" smtClean="0">
                <a:cs typeface="+mj-cs"/>
              </a:rPr>
              <a:t>FCFS</a:t>
            </a:r>
            <a:r>
              <a:rPr lang="fa-IR" sz="2000" dirty="0" smtClean="0">
                <a:cs typeface="+mj-cs"/>
              </a:rPr>
              <a:t> نمودار زمانی گانت به صورت </a:t>
            </a:r>
          </a:p>
          <a:p>
            <a:pPr marL="0" indent="0">
              <a:buNone/>
            </a:pPr>
            <a:r>
              <a:rPr lang="fa-IR" sz="2000" dirty="0" smtClean="0">
                <a:cs typeface="+mj-cs"/>
              </a:rPr>
              <a:t>زیر خواهد بود:</a:t>
            </a:r>
            <a:endParaRPr lang="fa-IR" sz="2000" dirty="0" smtClean="0">
              <a:solidFill>
                <a:srgbClr val="FF0000"/>
              </a:solidFill>
              <a:cs typeface="+mj-cs"/>
            </a:endParaRPr>
          </a:p>
          <a:p>
            <a:pPr marL="0" indent="0" algn="l">
              <a:buNone/>
            </a:pPr>
            <a:endParaRPr lang="fa-IR" sz="2000" dirty="0">
              <a:cs typeface="+mj-cs"/>
            </a:endParaRPr>
          </a:p>
          <a:p>
            <a:pPr marL="0" indent="0" algn="l">
              <a:buNone/>
            </a:pPr>
            <a:endParaRPr lang="fa-IR" sz="2000" dirty="0" smtClean="0">
              <a:cs typeface="+mj-cs"/>
            </a:endParaRPr>
          </a:p>
          <a:p>
            <a:pPr marL="0" indent="0" algn="l">
              <a:buNone/>
            </a:pPr>
            <a:endParaRPr lang="fa-IR" sz="2000" dirty="0">
              <a:cs typeface="+mj-cs"/>
            </a:endParaRPr>
          </a:p>
          <a:p>
            <a:pPr marL="0" indent="0" algn="l">
              <a:buNone/>
            </a:pPr>
            <a:endParaRPr lang="fa-IR" sz="2000" dirty="0">
              <a:cs typeface="+mj-cs"/>
            </a:endParaRPr>
          </a:p>
          <a:p>
            <a:pPr marL="0" indent="0" algn="l">
              <a:buNone/>
            </a:pPr>
            <a:r>
              <a:rPr lang="fa-IR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 = 0</a:t>
            </a:r>
            <a:r>
              <a:rPr lang="fa-IR" sz="2000" dirty="0" smtClean="0">
                <a:cs typeface="+mj-cs"/>
              </a:rPr>
              <a:t>زمان انتظار </a:t>
            </a:r>
            <a:r>
              <a:rPr lang="en-US" sz="2000" dirty="0" smtClean="0">
                <a:cs typeface="+mj-cs"/>
              </a:rPr>
              <a:t> P1</a:t>
            </a:r>
            <a:endParaRPr lang="fa-IR" sz="2000" dirty="0" smtClean="0">
              <a:cs typeface="+mj-cs"/>
            </a:endParaRPr>
          </a:p>
          <a:p>
            <a:pPr marL="0" indent="0" algn="l">
              <a:buNone/>
            </a:pPr>
            <a:r>
              <a:rPr lang="fa-IR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 = 24</a:t>
            </a:r>
            <a:r>
              <a:rPr lang="fa-IR" sz="2000" dirty="0" smtClean="0">
                <a:cs typeface="+mj-cs"/>
              </a:rPr>
              <a:t>زمان انتظار </a:t>
            </a:r>
            <a:r>
              <a:rPr lang="en-US" sz="2000" dirty="0" smtClean="0">
                <a:cs typeface="+mj-cs"/>
              </a:rPr>
              <a:t>P2</a:t>
            </a:r>
            <a:r>
              <a:rPr lang="fa-IR" sz="2000" dirty="0" smtClean="0">
                <a:cs typeface="+mj-cs"/>
              </a:rPr>
              <a:t>    </a:t>
            </a:r>
          </a:p>
          <a:p>
            <a:pPr marL="0" indent="0" algn="l">
              <a:buNone/>
            </a:pPr>
            <a:r>
              <a:rPr lang="fa-IR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 = 27</a:t>
            </a:r>
            <a:r>
              <a:rPr lang="fa-IR" sz="2000" dirty="0" smtClean="0">
                <a:cs typeface="+mj-cs"/>
              </a:rPr>
              <a:t>زمان انتظار </a:t>
            </a:r>
            <a:r>
              <a:rPr lang="en-US" sz="2000" dirty="0" smtClean="0">
                <a:cs typeface="+mj-cs"/>
              </a:rPr>
              <a:t>P3</a:t>
            </a:r>
            <a:endParaRPr lang="fa-IR" sz="2000" dirty="0" smtClean="0">
              <a:cs typeface="+mj-cs"/>
            </a:endParaRPr>
          </a:p>
          <a:p>
            <a:pPr marL="0" indent="0" algn="l">
              <a:buNone/>
            </a:pPr>
            <a:endParaRPr lang="fa-IR" sz="2000" dirty="0">
              <a:cs typeface="+mj-cs"/>
            </a:endParaRPr>
          </a:p>
          <a:p>
            <a:pPr marL="0" indent="0" algn="l">
              <a:buNone/>
            </a:pPr>
            <a:r>
              <a:rPr lang="en-US" sz="2000" dirty="0" smtClean="0">
                <a:cs typeface="+mj-cs"/>
              </a:rPr>
              <a:t> = (0+24+27)/3=17</a:t>
            </a:r>
            <a:r>
              <a:rPr lang="fa-IR" sz="2000" dirty="0" smtClean="0">
                <a:cs typeface="+mj-cs"/>
              </a:rPr>
              <a:t>میانگین زمان انتظار</a:t>
            </a:r>
            <a:r>
              <a:rPr lang="en-US" sz="2000" dirty="0" smtClean="0">
                <a:cs typeface="+mj-cs"/>
              </a:rPr>
              <a:t> </a:t>
            </a:r>
            <a:endParaRPr lang="fa-IR" sz="2000" dirty="0"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867193"/>
              </p:ext>
            </p:extLst>
          </p:nvPr>
        </p:nvGraphicFramePr>
        <p:xfrm>
          <a:off x="2276699" y="1621187"/>
          <a:ext cx="8127999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</a:t>
                      </a:r>
                      <a:r>
                        <a:rPr lang="fa-IR" dirty="0" smtClean="0"/>
                        <a:t>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r>
                        <a:rPr lang="en-US" baseline="0" dirty="0" smtClean="0"/>
                        <a:t>   </a:t>
                      </a:r>
                      <a:r>
                        <a:rPr lang="fa-IR" dirty="0" smtClean="0"/>
                        <a:t>     </a:t>
                      </a:r>
                      <a:endParaRPr lang="fa-IR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2422" y="1957588"/>
            <a:ext cx="30168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0</a:t>
            </a:r>
            <a:endParaRPr lang="fa-IR" dirty="0"/>
          </a:p>
        </p:txBody>
      </p:sp>
      <p:sp>
        <p:nvSpPr>
          <p:cNvPr id="5" name="TextBox 4"/>
          <p:cNvSpPr txBox="1"/>
          <p:nvPr/>
        </p:nvSpPr>
        <p:spPr>
          <a:xfrm>
            <a:off x="4726546" y="1957588"/>
            <a:ext cx="4765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24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495502" y="1957588"/>
            <a:ext cx="450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27</a:t>
            </a:r>
            <a:endParaRPr lang="fa-IR" dirty="0"/>
          </a:p>
        </p:txBody>
      </p:sp>
      <p:sp>
        <p:nvSpPr>
          <p:cNvPr id="7" name="TextBox 6"/>
          <p:cNvSpPr txBox="1"/>
          <p:nvPr/>
        </p:nvSpPr>
        <p:spPr>
          <a:xfrm>
            <a:off x="10071279" y="1957588"/>
            <a:ext cx="4636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30</a:t>
            </a:r>
            <a:endParaRPr lang="fa-IR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29"/>
    </mc:Choice>
    <mc:Fallback xmlns="">
      <p:transition spd="slow" advTm="93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accent2"/>
                </a:solidFill>
              </a:rPr>
              <a:t>زمان بندی نوبت گردشی (</a:t>
            </a:r>
            <a:r>
              <a:rPr lang="en-US" sz="2800" dirty="0" smtClean="0">
                <a:solidFill>
                  <a:schemeClr val="accent2"/>
                </a:solidFill>
              </a:rPr>
              <a:t>Round robin=RR</a:t>
            </a:r>
            <a:r>
              <a:rPr lang="fa-IR" sz="2800" dirty="0" smtClean="0">
                <a:solidFill>
                  <a:schemeClr val="accent2"/>
                </a:solidFill>
              </a:rPr>
              <a:t>)</a:t>
            </a:r>
            <a:endParaRPr lang="fa-IR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a-IR" sz="2000" dirty="0" smtClean="0">
                <a:cs typeface="+mj-cs"/>
              </a:rPr>
              <a:t>در این زمان بندی به هر پردازش حداکثر به میزان زمان مشخصی </a:t>
            </a:r>
            <a:r>
              <a:rPr lang="en-US" sz="2000" dirty="0" smtClean="0">
                <a:cs typeface="+mj-cs"/>
              </a:rPr>
              <a:t>CPU </a:t>
            </a:r>
            <a:r>
              <a:rPr lang="fa-IR" sz="2000" dirty="0" smtClean="0">
                <a:cs typeface="+mj-cs"/>
              </a:rPr>
              <a:t> داده می شود یعنی به هر الگوریتم یک برش زمانی داده می شود هنگامی که پردازش </a:t>
            </a:r>
            <a:r>
              <a:rPr lang="en-US" sz="2000" dirty="0" smtClean="0">
                <a:cs typeface="+mj-cs"/>
              </a:rPr>
              <a:t>CPU </a:t>
            </a:r>
            <a:r>
              <a:rPr lang="fa-IR" sz="2000" dirty="0" smtClean="0">
                <a:cs typeface="+mj-cs"/>
              </a:rPr>
              <a:t> را در اختیار دارد دو حالت ممکن است رخ دهد یا زمان انفجار محاسباتی جاری کمتر از یک کوانتوم زمانی است که در این حالت پردازش داوطلبانه </a:t>
            </a:r>
            <a:r>
              <a:rPr lang="en-US" sz="2000" dirty="0" smtClean="0">
                <a:cs typeface="+mj-cs"/>
              </a:rPr>
              <a:t>CPU</a:t>
            </a:r>
            <a:r>
              <a:rPr lang="fa-IR" sz="2000" dirty="0" smtClean="0">
                <a:cs typeface="+mj-cs"/>
              </a:rPr>
              <a:t> را رها می کند و منتظر اتمام عملیات </a:t>
            </a:r>
            <a:r>
              <a:rPr lang="en-US" sz="2000" dirty="0" smtClean="0">
                <a:cs typeface="+mj-cs"/>
              </a:rPr>
              <a:t>I/O </a:t>
            </a:r>
            <a:r>
              <a:rPr lang="fa-IR" sz="2000" dirty="0" smtClean="0">
                <a:cs typeface="+mj-cs"/>
              </a:rPr>
              <a:t> می ماند و یا اینکه انفجار محاسباتی بیشتر از یک کوانتوم زمانی است که در این حالت تایمر یک وقفه به سیستم عامل می دهد و سیستم عامل با تعویض متن </a:t>
            </a:r>
            <a:r>
              <a:rPr lang="en-US" sz="2000" dirty="0" smtClean="0">
                <a:cs typeface="+mj-cs"/>
              </a:rPr>
              <a:t>CPU</a:t>
            </a:r>
            <a:r>
              <a:rPr lang="fa-IR" sz="2000" dirty="0" smtClean="0">
                <a:cs typeface="+mj-cs"/>
              </a:rPr>
              <a:t> را از پردازش جاری گرفته و آن را به ته صف آماده می فرستد سپس از ابتدای صف آماده پردازش دیگری را جهت اجرا انتخاب می کند.</a:t>
            </a:r>
            <a:endParaRPr lang="fa-IR" sz="2000" dirty="0">
              <a:cs typeface="+mj-cs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7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48"/>
    </mc:Choice>
    <mc:Fallback xmlns="">
      <p:transition spd="slow" advTm="68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31" y="378003"/>
            <a:ext cx="10515600" cy="1325563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fa-IR" sz="2800" dirty="0">
                <a:solidFill>
                  <a:schemeClr val="accent2"/>
                </a:solidFill>
              </a:rPr>
              <a:t>مثال </a:t>
            </a:r>
            <a:r>
              <a:rPr lang="fa-IR" sz="2000" dirty="0">
                <a:solidFill>
                  <a:schemeClr val="accent2"/>
                </a:solidFill>
              </a:rPr>
              <a:t>: </a:t>
            </a:r>
            <a:r>
              <a:rPr lang="fa-IR" sz="2000" dirty="0"/>
              <a:t>سه پردازش با زمان های انفجار زیر در لحظه صفر وارد سیستم می شوند . میانگین زمان انتظار را در سیستم </a:t>
            </a:r>
            <a:r>
              <a:rPr lang="en-US" sz="2000" dirty="0"/>
              <a:t>RR</a:t>
            </a:r>
            <a:r>
              <a:rPr lang="fa-IR" sz="2000" dirty="0"/>
              <a:t> بدست آورید اگر کوانتوم زمانی 4 میلی ثانیه باشد. </a:t>
            </a:r>
            <a:r>
              <a:rPr lang="fa-IR" sz="2000" dirty="0" smtClean="0"/>
              <a:t>(</a:t>
            </a:r>
            <a:r>
              <a:rPr lang="en-US" sz="2000" dirty="0" smtClean="0"/>
              <a:t>T.s = 4</a:t>
            </a:r>
            <a:r>
              <a:rPr lang="fa-IR" sz="2000" dirty="0" smtClean="0"/>
              <a:t>)</a:t>
            </a:r>
            <a:endParaRPr lang="fa-IR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655967"/>
              </p:ext>
            </p:extLst>
          </p:nvPr>
        </p:nvGraphicFramePr>
        <p:xfrm>
          <a:off x="4031086" y="2029828"/>
          <a:ext cx="7438624" cy="107838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59656"/>
                <a:gridCol w="1859656"/>
                <a:gridCol w="1859656"/>
                <a:gridCol w="1859656"/>
              </a:tblGrid>
              <a:tr h="438309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پردازش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</a:t>
                      </a:r>
                      <a:r>
                        <a:rPr lang="en-US" dirty="0" smtClean="0"/>
                        <a:t>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830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   زمان انفجار </a:t>
                      </a:r>
                      <a:r>
                        <a:rPr lang="en-US" dirty="0" smtClean="0"/>
                        <a:t>   </a:t>
                      </a:r>
                      <a:r>
                        <a:rPr lang="fa-IR" dirty="0" smtClean="0"/>
                        <a:t>      محاسباتی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         </a:t>
                      </a:r>
                      <a:r>
                        <a:rPr lang="en-US" dirty="0" smtClean="0"/>
                        <a:t>24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     3          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89347"/>
              </p:ext>
            </p:extLst>
          </p:nvPr>
        </p:nvGraphicFramePr>
        <p:xfrm>
          <a:off x="3603222" y="4312871"/>
          <a:ext cx="8128000" cy="370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     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    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   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   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    </a:t>
                      </a:r>
                      <a:r>
                        <a:rPr lang="en-US" dirty="0" smtClean="0"/>
                        <a:t>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    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67448" y="4700789"/>
            <a:ext cx="180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0</a:t>
            </a:r>
            <a:endParaRPr lang="fa-IR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700789"/>
            <a:ext cx="1674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4</a:t>
            </a:r>
            <a:endParaRPr lang="fa-IR" dirty="0"/>
          </a:p>
        </p:txBody>
      </p:sp>
      <p:sp>
        <p:nvSpPr>
          <p:cNvPr id="11" name="TextBox 10"/>
          <p:cNvSpPr txBox="1"/>
          <p:nvPr/>
        </p:nvSpPr>
        <p:spPr>
          <a:xfrm>
            <a:off x="5563674" y="4700789"/>
            <a:ext cx="2318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7</a:t>
            </a:r>
            <a:endParaRPr lang="fa-IR" dirty="0"/>
          </a:p>
        </p:txBody>
      </p:sp>
      <p:sp>
        <p:nvSpPr>
          <p:cNvPr id="12" name="TextBox 11"/>
          <p:cNvSpPr txBox="1"/>
          <p:nvPr/>
        </p:nvSpPr>
        <p:spPr>
          <a:xfrm>
            <a:off x="6355725" y="4700789"/>
            <a:ext cx="5280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10</a:t>
            </a:r>
            <a:endParaRPr lang="fa-IR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4700789"/>
            <a:ext cx="5022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14</a:t>
            </a:r>
            <a:endParaRPr lang="fa-IR" dirty="0"/>
          </a:p>
        </p:txBody>
      </p:sp>
      <p:sp>
        <p:nvSpPr>
          <p:cNvPr id="14" name="TextBox 13"/>
          <p:cNvSpPr txBox="1"/>
          <p:nvPr/>
        </p:nvSpPr>
        <p:spPr>
          <a:xfrm>
            <a:off x="8371268" y="4700789"/>
            <a:ext cx="4507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18</a:t>
            </a:r>
            <a:endParaRPr lang="fa-IR" dirty="0"/>
          </a:p>
        </p:txBody>
      </p:sp>
      <p:sp>
        <p:nvSpPr>
          <p:cNvPr id="15" name="TextBox 14"/>
          <p:cNvSpPr txBox="1"/>
          <p:nvPr/>
        </p:nvSpPr>
        <p:spPr>
          <a:xfrm>
            <a:off x="9375820" y="4700789"/>
            <a:ext cx="4507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22</a:t>
            </a:r>
            <a:endParaRPr lang="fa-IR" dirty="0"/>
          </a:p>
        </p:txBody>
      </p:sp>
      <p:sp>
        <p:nvSpPr>
          <p:cNvPr id="16" name="TextBox 15"/>
          <p:cNvSpPr txBox="1"/>
          <p:nvPr/>
        </p:nvSpPr>
        <p:spPr>
          <a:xfrm>
            <a:off x="10380373" y="4700789"/>
            <a:ext cx="5666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26</a:t>
            </a:r>
            <a:endParaRPr lang="fa-IR" dirty="0"/>
          </a:p>
        </p:txBody>
      </p:sp>
      <p:sp>
        <p:nvSpPr>
          <p:cNvPr id="17" name="TextBox 16"/>
          <p:cNvSpPr txBox="1"/>
          <p:nvPr/>
        </p:nvSpPr>
        <p:spPr>
          <a:xfrm>
            <a:off x="11223940" y="4700789"/>
            <a:ext cx="5537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30</a:t>
            </a:r>
            <a:endParaRPr lang="fa-IR" dirty="0"/>
          </a:p>
        </p:txBody>
      </p:sp>
      <p:sp>
        <p:nvSpPr>
          <p:cNvPr id="18" name="TextBox 17"/>
          <p:cNvSpPr txBox="1"/>
          <p:nvPr/>
        </p:nvSpPr>
        <p:spPr>
          <a:xfrm>
            <a:off x="4121240" y="3696237"/>
            <a:ext cx="73355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حل : </a:t>
            </a:r>
            <a:r>
              <a:rPr lang="fa-IR" dirty="0" smtClean="0"/>
              <a:t>نمودار گانت پردازش به صورت زیر خواهد بود:</a:t>
            </a:r>
            <a:endParaRPr lang="fa-IR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51"/>
    </mc:Choice>
    <mc:Fallback xmlns="">
      <p:transition spd="slow" advTm="34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a-IR" sz="2000" dirty="0" smtClean="0">
                <a:solidFill>
                  <a:srgbClr val="FF0000"/>
                </a:solidFill>
              </a:rPr>
              <a:t>توضیح : </a:t>
            </a:r>
            <a:r>
              <a:rPr lang="fa-IR" sz="2000" dirty="0" smtClean="0"/>
              <a:t>هنگامی که </a:t>
            </a:r>
            <a:r>
              <a:rPr lang="en-US" sz="2000" dirty="0" err="1" smtClean="0"/>
              <a:t>cpu</a:t>
            </a:r>
            <a:r>
              <a:rPr lang="en-US" sz="2000" dirty="0" smtClean="0"/>
              <a:t> </a:t>
            </a:r>
            <a:r>
              <a:rPr lang="fa-IR" sz="2000" dirty="0" smtClean="0"/>
              <a:t> به </a:t>
            </a:r>
            <a:r>
              <a:rPr lang="en-US" sz="2000" dirty="0" smtClean="0"/>
              <a:t>p1</a:t>
            </a:r>
            <a:r>
              <a:rPr lang="fa-IR" sz="2000" dirty="0" smtClean="0"/>
              <a:t> داده می شود پس از کوانتوم زمانی از آن گرفته شده و سپس به </a:t>
            </a:r>
            <a:r>
              <a:rPr lang="en-US" sz="2000" dirty="0" smtClean="0"/>
              <a:t>p2 </a:t>
            </a:r>
            <a:r>
              <a:rPr lang="fa-IR" sz="2000" dirty="0" smtClean="0"/>
              <a:t> داده می شود ولی </a:t>
            </a:r>
            <a:r>
              <a:rPr lang="en-US" sz="2000" dirty="0" smtClean="0"/>
              <a:t>p2</a:t>
            </a:r>
            <a:r>
              <a:rPr lang="fa-IR" sz="2000" dirty="0" smtClean="0"/>
              <a:t> قبل از اتمام مهلت زمانی </a:t>
            </a:r>
            <a:r>
              <a:rPr lang="en-US" sz="2000" dirty="0" smtClean="0"/>
              <a:t>4</a:t>
            </a:r>
            <a:r>
              <a:rPr lang="fa-IR" sz="2000" dirty="0" smtClean="0"/>
              <a:t> میلی ثانیه کلا تمام می شود و پردازش </a:t>
            </a:r>
            <a:r>
              <a:rPr lang="en-US" sz="2000" dirty="0" smtClean="0"/>
              <a:t>p3</a:t>
            </a:r>
            <a:r>
              <a:rPr lang="fa-IR" sz="2000" dirty="0" smtClean="0"/>
              <a:t> </a:t>
            </a:r>
            <a:r>
              <a:rPr lang="en-US" sz="2000" dirty="0" smtClean="0"/>
              <a:t>,</a:t>
            </a:r>
            <a:r>
              <a:rPr lang="fa-IR" sz="2000" dirty="0" smtClean="0"/>
              <a:t> </a:t>
            </a:r>
            <a:r>
              <a:rPr lang="en-US" sz="2000" dirty="0" err="1" smtClean="0"/>
              <a:t>cpu</a:t>
            </a:r>
            <a:r>
              <a:rPr lang="fa-IR" sz="2000" dirty="0" smtClean="0"/>
              <a:t> را در اختیار می گیرد.</a:t>
            </a:r>
            <a:endParaRPr lang="fa-IR" sz="2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a-IR" sz="2000" dirty="0" smtClean="0">
              <a:cs typeface="+mj-cs"/>
            </a:endParaRPr>
          </a:p>
          <a:p>
            <a:pPr marL="0" indent="0">
              <a:buNone/>
            </a:pPr>
            <a:r>
              <a:rPr lang="fa-IR" sz="2000" dirty="0" smtClean="0">
                <a:cs typeface="+mj-cs"/>
              </a:rPr>
              <a:t>زمان انتظار مجموع پریودهای صرف شده و در حالت انتظار در صف آماده است .</a:t>
            </a:r>
          </a:p>
          <a:p>
            <a:pPr marL="0" indent="0">
              <a:buNone/>
            </a:pPr>
            <a:endParaRPr lang="fa-IR" sz="2000" dirty="0">
              <a:cs typeface="+mj-cs"/>
            </a:endParaRPr>
          </a:p>
          <a:p>
            <a:pPr marL="0" indent="0" algn="l">
              <a:buNone/>
            </a:pPr>
            <a:r>
              <a:rPr lang="en-US" sz="2000" dirty="0" smtClean="0">
                <a:cs typeface="+mj-cs"/>
              </a:rPr>
              <a:t>6</a:t>
            </a:r>
            <a:r>
              <a:rPr lang="fa-IR" sz="2000" dirty="0" smtClean="0">
                <a:cs typeface="+mj-cs"/>
              </a:rPr>
              <a:t> = </a:t>
            </a:r>
            <a:r>
              <a:rPr lang="en-US" sz="2000" dirty="0" smtClean="0">
                <a:cs typeface="+mj-cs"/>
              </a:rPr>
              <a:t> = 0+(10-4)</a:t>
            </a:r>
            <a:r>
              <a:rPr lang="fa-IR" sz="2000" dirty="0" smtClean="0">
                <a:cs typeface="+mj-cs"/>
              </a:rPr>
              <a:t>زمان انتظار </a:t>
            </a:r>
            <a:r>
              <a:rPr lang="en-US" sz="2000" dirty="0" smtClean="0">
                <a:cs typeface="+mj-cs"/>
              </a:rPr>
              <a:t>p1</a:t>
            </a:r>
            <a:endParaRPr lang="fa-IR" sz="2000" dirty="0" smtClean="0">
              <a:cs typeface="+mj-cs"/>
            </a:endParaRPr>
          </a:p>
          <a:p>
            <a:pPr marL="0" indent="0" algn="l">
              <a:buNone/>
            </a:pPr>
            <a:r>
              <a:rPr lang="en-US" sz="2000" dirty="0" smtClean="0">
                <a:cs typeface="+mj-cs"/>
              </a:rPr>
              <a:t> = 4</a:t>
            </a:r>
            <a:r>
              <a:rPr lang="fa-IR" sz="2000" dirty="0" smtClean="0">
                <a:cs typeface="+mj-cs"/>
              </a:rPr>
              <a:t>زمان انتظار </a:t>
            </a:r>
            <a:r>
              <a:rPr lang="en-US" sz="2000" dirty="0" smtClean="0">
                <a:cs typeface="+mj-cs"/>
              </a:rPr>
              <a:t>p2</a:t>
            </a:r>
            <a:endParaRPr lang="fa-IR" sz="2000" dirty="0" smtClean="0">
              <a:cs typeface="+mj-cs"/>
            </a:endParaRPr>
          </a:p>
          <a:p>
            <a:pPr marL="0" indent="0" algn="l">
              <a:buNone/>
            </a:pPr>
            <a:r>
              <a:rPr lang="fa-IR" sz="2000" dirty="0" smtClean="0">
                <a:cs typeface="+mj-cs"/>
              </a:rPr>
              <a:t> </a:t>
            </a:r>
            <a:r>
              <a:rPr lang="en-US" sz="2000" dirty="0" smtClean="0">
                <a:cs typeface="+mj-cs"/>
              </a:rPr>
              <a:t> = 7</a:t>
            </a:r>
            <a:r>
              <a:rPr lang="fa-IR" sz="2000" dirty="0" smtClean="0">
                <a:cs typeface="+mj-cs"/>
              </a:rPr>
              <a:t>زمان انتظار </a:t>
            </a:r>
            <a:r>
              <a:rPr lang="en-US" sz="2000" dirty="0" smtClean="0">
                <a:cs typeface="+mj-cs"/>
              </a:rPr>
              <a:t>p3</a:t>
            </a:r>
            <a:endParaRPr lang="fa-IR" sz="2000" dirty="0" smtClean="0">
              <a:cs typeface="+mj-cs"/>
            </a:endParaRPr>
          </a:p>
          <a:p>
            <a:pPr marL="0" indent="0" algn="l">
              <a:buNone/>
            </a:pPr>
            <a:endParaRPr lang="fa-IR" sz="2000" dirty="0">
              <a:cs typeface="+mj-cs"/>
            </a:endParaRPr>
          </a:p>
          <a:p>
            <a:pPr marL="0" indent="0" algn="l">
              <a:buNone/>
            </a:pPr>
            <a:r>
              <a:rPr lang="en-US" sz="2000" smtClean="0">
                <a:cs typeface="+mj-cs"/>
              </a:rPr>
              <a:t> =(6+4+7)/3=5.6</a:t>
            </a:r>
            <a:r>
              <a:rPr lang="fa-IR" sz="2000" smtClean="0">
                <a:cs typeface="+mj-cs"/>
              </a:rPr>
              <a:t>میانگین </a:t>
            </a:r>
            <a:r>
              <a:rPr lang="fa-IR" sz="2000" dirty="0" smtClean="0">
                <a:cs typeface="+mj-cs"/>
              </a:rPr>
              <a:t>زمان انتظار</a:t>
            </a:r>
          </a:p>
          <a:p>
            <a:pPr marL="0" indent="0" algn="l">
              <a:buNone/>
            </a:pPr>
            <a:endParaRPr lang="fa-IR" sz="2000" dirty="0" smtClean="0">
              <a:cs typeface="+mj-cs"/>
            </a:endParaRPr>
          </a:p>
          <a:p>
            <a:pPr marL="0" indent="0">
              <a:buNone/>
            </a:pPr>
            <a:endParaRPr lang="fa-IR" sz="2000" dirty="0">
              <a:cs typeface="+mj-cs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75"/>
    </mc:Choice>
    <mc:Fallback xmlns="">
      <p:transition spd="slow" advTm="24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335"/>
            <a:ext cx="10515600" cy="5893628"/>
          </a:xfrm>
        </p:spPr>
        <p:txBody>
          <a:bodyPr/>
          <a:lstStyle/>
          <a:p>
            <a:pPr marL="0" indent="0">
              <a:buNone/>
            </a:pPr>
            <a:r>
              <a:rPr lang="fa-IR" dirty="0">
                <a:solidFill>
                  <a:srgbClr val="FF0000"/>
                </a:solidFill>
                <a:cs typeface="+mj-cs"/>
              </a:rPr>
              <a:t>تمرین : </a:t>
            </a:r>
            <a:r>
              <a:rPr lang="fa-IR" sz="2000" dirty="0">
                <a:cs typeface="+mj-cs"/>
              </a:rPr>
              <a:t>سه پردازش با زمان انفجار زیر </a:t>
            </a:r>
            <a:r>
              <a:rPr lang="fa-IR" sz="2000" dirty="0" smtClean="0">
                <a:cs typeface="+mj-cs"/>
              </a:rPr>
              <a:t>وارد </a:t>
            </a:r>
            <a:r>
              <a:rPr lang="fa-IR" sz="2000" dirty="0">
                <a:cs typeface="+mj-cs"/>
              </a:rPr>
              <a:t>سیستم شده اند نمودار گانت آن را رسم کنید و میانگین زمان انتظار آنها را در سیستم </a:t>
            </a:r>
            <a:r>
              <a:rPr lang="en-US" sz="2000" dirty="0">
                <a:cs typeface="+mj-cs"/>
              </a:rPr>
              <a:t>FCFS</a:t>
            </a:r>
            <a:r>
              <a:rPr lang="fa-IR" sz="2000" dirty="0">
                <a:cs typeface="+mj-cs"/>
              </a:rPr>
              <a:t> بدست آورید</a:t>
            </a:r>
            <a:r>
              <a:rPr lang="fa-IR" sz="2000" dirty="0" smtClean="0">
                <a:cs typeface="+mj-cs"/>
              </a:rPr>
              <a:t>.</a:t>
            </a:r>
          </a:p>
          <a:p>
            <a:pPr marL="0" indent="0">
              <a:buNone/>
            </a:pPr>
            <a:endParaRPr lang="fa-IR" sz="2000" dirty="0">
              <a:cs typeface="+mj-cs"/>
            </a:endParaRPr>
          </a:p>
          <a:p>
            <a:pPr marL="0" indent="0">
              <a:buNone/>
            </a:pPr>
            <a:endParaRPr lang="fa-IR" sz="2000" dirty="0" smtClean="0">
              <a:cs typeface="+mj-cs"/>
            </a:endParaRPr>
          </a:p>
          <a:p>
            <a:pPr marL="0" indent="0">
              <a:buNone/>
            </a:pPr>
            <a:endParaRPr lang="fa-IR" sz="2000" dirty="0" smtClean="0">
              <a:cs typeface="+mj-cs"/>
            </a:endParaRPr>
          </a:p>
          <a:p>
            <a:pPr marL="0" indent="0">
              <a:buNone/>
            </a:pPr>
            <a:endParaRPr lang="fa-IR" sz="2000" dirty="0" smtClean="0">
              <a:cs typeface="+mj-cs"/>
            </a:endParaRPr>
          </a:p>
          <a:p>
            <a:pPr marL="0" indent="0">
              <a:buNone/>
            </a:pPr>
            <a:endParaRPr lang="fa-IR" sz="2000" dirty="0">
              <a:cs typeface="+mj-cs"/>
            </a:endParaRPr>
          </a:p>
          <a:p>
            <a:pPr marL="0" indent="0">
              <a:buNone/>
            </a:pPr>
            <a:endParaRPr lang="fa-IR" sz="2000" dirty="0" smtClean="0">
              <a:cs typeface="+mj-cs"/>
            </a:endParaRPr>
          </a:p>
          <a:p>
            <a:pPr marL="0" indent="0">
              <a:buNone/>
            </a:pPr>
            <a:r>
              <a:rPr lang="fa-IR" dirty="0" smtClean="0">
                <a:solidFill>
                  <a:srgbClr val="FF0000"/>
                </a:solidFill>
                <a:cs typeface="+mj-cs"/>
              </a:rPr>
              <a:t>تمرین : </a:t>
            </a:r>
            <a:r>
              <a:rPr lang="fa-IR" sz="2000" dirty="0"/>
              <a:t>سه پردازش با زمان انفجار زیر وارد سیستم شده اند نمودار گانت آن را رسم کنید و میانگین زمان انتظار آنها را در سیستم </a:t>
            </a:r>
            <a:r>
              <a:rPr lang="en-US" sz="2000" dirty="0" smtClean="0"/>
              <a:t>RR</a:t>
            </a:r>
            <a:r>
              <a:rPr lang="fa-IR" sz="2000" dirty="0" smtClean="0"/>
              <a:t> بدست </a:t>
            </a:r>
            <a:r>
              <a:rPr lang="fa-IR" sz="2000" dirty="0"/>
              <a:t>آورید</a:t>
            </a:r>
            <a:r>
              <a:rPr lang="fa-IR" sz="2000" dirty="0" smtClean="0"/>
              <a:t>.</a:t>
            </a:r>
          </a:p>
          <a:p>
            <a:pPr marL="0" indent="0">
              <a:buNone/>
            </a:pPr>
            <a:endParaRPr lang="fa-IR" sz="2000" dirty="0"/>
          </a:p>
          <a:p>
            <a:pPr marL="0" indent="0">
              <a:buNone/>
            </a:pPr>
            <a:endParaRPr lang="fa-IR" dirty="0">
              <a:solidFill>
                <a:srgbClr val="FF0000"/>
              </a:solidFill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57645"/>
              </p:ext>
            </p:extLst>
          </p:nvPr>
        </p:nvGraphicFramePr>
        <p:xfrm>
          <a:off x="3225800" y="1468336"/>
          <a:ext cx="8128000" cy="1107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j-cs"/>
                        </a:rPr>
                        <a:t>پردازش</a:t>
                      </a:r>
                      <a:endParaRPr lang="fa-IR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fa-I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زمان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j-cs"/>
                        </a:rPr>
                        <a:t> انفجار محاسباتی</a:t>
                      </a:r>
                      <a:endParaRPr lang="fa-I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9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+mj-cs"/>
                        </a:rPr>
                        <a:t>زمان ورود</a:t>
                      </a:r>
                      <a:endParaRPr lang="fa-IR" dirty="0">
                        <a:cs typeface="+mj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635833"/>
              </p:ext>
            </p:extLst>
          </p:nvPr>
        </p:nvGraphicFramePr>
        <p:xfrm>
          <a:off x="3225800" y="4441660"/>
          <a:ext cx="81280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پردازش</a:t>
                      </a:r>
                      <a:endParaRPr lang="fa-IR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P1</a:t>
                      </a:r>
                      <a:endParaRPr lang="fa-IR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P2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P3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زمان</a:t>
                      </a:r>
                      <a:r>
                        <a:rPr lang="fa-I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انفجار محاسباتی</a:t>
                      </a:r>
                      <a:endParaRPr lang="fa-IR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5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20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10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زمان ورود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0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2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3</a:t>
                      </a:r>
                      <a:endParaRPr lang="fa-IR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8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83"/>
    </mc:Choice>
    <mc:Fallback xmlns="">
      <p:transition spd="slow" advTm="16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647</Words>
  <Application>Microsoft Office PowerPoint</Application>
  <PresentationFormat>Widescreen</PresentationFormat>
  <Paragraphs>104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فصل چهارم  بررسي الگوريتم هاي زمان بندي: </vt:lpstr>
      <vt:lpstr>مثال : سه پردازش با زمان انفجار محاسباتی زیر در زمان صفر وارد سیستم شده اند :</vt:lpstr>
      <vt:lpstr>PowerPoint Presentation</vt:lpstr>
      <vt:lpstr>زمان بندی نوبت گردشی (Round robin=RR)</vt:lpstr>
      <vt:lpstr>مثال : سه پردازش با زمان های انفجار زیر در لحظه صفر وارد سیستم می شوند . میانگین زمان انتظار را در سیستم RR بدست آورید اگر کوانتوم زمانی 4 میلی ثانیه باشد. (T.s = 4)</vt:lpstr>
      <vt:lpstr>توضیح : هنگامی که cpu  به p1 داده می شود پس از کوانتوم زمانی از آن گرفته شده و سپس به p2  داده می شود ولی p2 قبل از اتمام مهلت زمانی 4 میلی ثانیه کلا تمام می شود و پردازش p3 , cpu را در اختیار می گیرد.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چهارم  بررسي الگوريتم هاي زمان بندي: </dc:title>
  <dc:creator>Denaj</dc:creator>
  <cp:lastModifiedBy>Denaj</cp:lastModifiedBy>
  <cp:revision>44</cp:revision>
  <dcterms:created xsi:type="dcterms:W3CDTF">2020-04-14T13:57:20Z</dcterms:created>
  <dcterms:modified xsi:type="dcterms:W3CDTF">2020-04-18T06:49:36Z</dcterms:modified>
</cp:coreProperties>
</file>